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52" r:id="rId3"/>
    <p:sldId id="353" r:id="rId4"/>
    <p:sldId id="258" r:id="rId5"/>
    <p:sldId id="257" r:id="rId6"/>
    <p:sldId id="259" r:id="rId7"/>
    <p:sldId id="336" r:id="rId8"/>
    <p:sldId id="261" r:id="rId9"/>
    <p:sldId id="262" r:id="rId10"/>
    <p:sldId id="263" r:id="rId11"/>
    <p:sldId id="264" r:id="rId12"/>
    <p:sldId id="266" r:id="rId13"/>
    <p:sldId id="267" r:id="rId14"/>
    <p:sldId id="355" r:id="rId15"/>
    <p:sldId id="286" r:id="rId16"/>
    <p:sldId id="287" r:id="rId17"/>
    <p:sldId id="288" r:id="rId18"/>
    <p:sldId id="290" r:id="rId19"/>
    <p:sldId id="291" r:id="rId20"/>
    <p:sldId id="373" r:id="rId21"/>
    <p:sldId id="367" r:id="rId22"/>
    <p:sldId id="265" r:id="rId23"/>
    <p:sldId id="359" r:id="rId24"/>
    <p:sldId id="269" r:id="rId25"/>
    <p:sldId id="274" r:id="rId26"/>
    <p:sldId id="368" r:id="rId27"/>
    <p:sldId id="369" r:id="rId28"/>
    <p:sldId id="374" r:id="rId29"/>
    <p:sldId id="356" r:id="rId30"/>
    <p:sldId id="272" r:id="rId31"/>
    <p:sldId id="273" r:id="rId32"/>
    <p:sldId id="275" r:id="rId33"/>
    <p:sldId id="332" r:id="rId34"/>
    <p:sldId id="375" r:id="rId35"/>
    <p:sldId id="358" r:id="rId36"/>
    <p:sldId id="277" r:id="rId37"/>
    <p:sldId id="283" r:id="rId38"/>
    <p:sldId id="279" r:id="rId39"/>
    <p:sldId id="281" r:id="rId40"/>
    <p:sldId id="282" r:id="rId41"/>
    <p:sldId id="376" r:id="rId42"/>
    <p:sldId id="357" r:id="rId43"/>
    <p:sldId id="360" r:id="rId44"/>
    <p:sldId id="361" r:id="rId45"/>
    <p:sldId id="362" r:id="rId46"/>
    <p:sldId id="363" r:id="rId47"/>
    <p:sldId id="364" r:id="rId48"/>
    <p:sldId id="365" r:id="rId49"/>
    <p:sldId id="366" r:id="rId50"/>
    <p:sldId id="370" r:id="rId51"/>
    <p:sldId id="371" r:id="rId52"/>
    <p:sldId id="284" r:id="rId53"/>
    <p:sldId id="372" r:id="rId54"/>
    <p:sldId id="377" r:id="rId55"/>
    <p:sldId id="347" r:id="rId56"/>
    <p:sldId id="292" r:id="rId57"/>
    <p:sldId id="293" r:id="rId58"/>
    <p:sldId id="294" r:id="rId59"/>
    <p:sldId id="335" r:id="rId60"/>
    <p:sldId id="37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164"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24AA2-80AB-49E0-849C-2860DE1E5DB3}"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7C159-2D46-474C-BA71-8012D2C7FD0F}" type="slidenum">
              <a:rPr lang="en-US" smtClean="0"/>
              <a:t>‹#›</a:t>
            </a:fld>
            <a:endParaRPr lang="en-US"/>
          </a:p>
        </p:txBody>
      </p:sp>
    </p:spTree>
    <p:extLst>
      <p:ext uri="{BB962C8B-B14F-4D97-AF65-F5344CB8AC3E}">
        <p14:creationId xmlns:p14="http://schemas.microsoft.com/office/powerpoint/2010/main" val="219408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E04173-9AA4-4A26-AC82-CAE7B1DEDB29}" type="slidenum">
              <a:rPr lang="en-US" smtClean="0"/>
              <a:t>2</a:t>
            </a:fld>
            <a:endParaRPr lang="en-US"/>
          </a:p>
        </p:txBody>
      </p:sp>
    </p:spTree>
    <p:extLst>
      <p:ext uri="{BB962C8B-B14F-4D97-AF65-F5344CB8AC3E}">
        <p14:creationId xmlns:p14="http://schemas.microsoft.com/office/powerpoint/2010/main" val="277902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81000" y="685800"/>
            <a:ext cx="6096000" cy="34290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4DB772-FF1E-41FB-8EEB-B4CED3B90703}" type="slidenum">
              <a:rPr lang="en-US" smtClean="0"/>
              <a:pPr eaLnBrk="1" hangingPunct="1"/>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381000" y="685800"/>
            <a:ext cx="6096000" cy="3429000"/>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898F21-FA56-404D-841F-C994CD155E98}" type="slidenum">
              <a:rPr lang="en-US" smtClean="0"/>
              <a:pPr eaLnBrk="1" hangingPunct="1"/>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A09978-A9BF-42D3-8A93-6D52E3D2B79E}" type="slidenum">
              <a:rPr lang="en-US" smtClean="0"/>
              <a:pPr eaLnBrk="1" hangingPunct="1"/>
              <a:t>13</a:t>
            </a:fld>
            <a:endParaRPr lang="en-US"/>
          </a:p>
        </p:txBody>
      </p:sp>
      <p:sp>
        <p:nvSpPr>
          <p:cNvPr id="8294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8294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 </m:t>
                      </m:r>
                      <m:r>
                        <a:rPr lang="en-US" i="1" dirty="0" smtClean="0">
                          <a:latin typeface="Cambria Math"/>
                        </a:rPr>
                        <m:t>𝑚</m:t>
                      </m:r>
                      <m:r>
                        <a:rPr lang="en-US" i="1" dirty="0" smtClean="0">
                          <a:latin typeface="Cambria Math"/>
                        </a:rPr>
                        <m:t>=0.075 </m:t>
                      </m:r>
                      <m:r>
                        <a:rPr lang="en-US" i="1" dirty="0" smtClean="0">
                          <a:latin typeface="Cambria Math"/>
                        </a:rPr>
                        <m:t>𝑘𝑔</m:t>
                      </m:r>
                      <m:r>
                        <a:rPr lang="en-US" b="0" i="1" dirty="0" smtClean="0">
                          <a:latin typeface="Cambria Math"/>
                        </a:rPr>
                        <m:t>,</m:t>
                      </m:r>
                      <m:r>
                        <a:rPr lang="en-US" i="1" dirty="0" smtClean="0">
                          <a:latin typeface="Cambria Math"/>
                        </a:rPr>
                        <m:t> </m:t>
                      </m:r>
                      <m:r>
                        <a:rPr lang="en-US" b="0" i="1" dirty="0" smtClean="0">
                          <a:latin typeface="Cambria Math"/>
                        </a:rPr>
                        <m:t> </m:t>
                      </m:r>
                      <m:r>
                        <a:rPr lang="en-US" i="1" dirty="0" smtClean="0">
                          <a:latin typeface="Cambria Math"/>
                        </a:rPr>
                        <m:t>𝑠</m:t>
                      </m:r>
                      <m:r>
                        <a:rPr lang="en-US" i="1" dirty="0" smtClean="0">
                          <a:latin typeface="Cambria Math"/>
                        </a:rPr>
                        <m:t>=0.90 </m:t>
                      </m:r>
                      <m:r>
                        <a:rPr lang="en-US" i="1" dirty="0" smtClean="0">
                          <a:latin typeface="Cambria Math"/>
                        </a:rPr>
                        <m:t>𝑚</m:t>
                      </m:r>
                      <m:r>
                        <a:rPr lang="en-US" b="0" i="1" dirty="0" smtClean="0">
                          <a:latin typeface="Cambria Math"/>
                        </a:rPr>
                        <m:t>, </m:t>
                      </m:r>
                      <m:r>
                        <a:rPr lang="en-US" i="1" dirty="0" smtClean="0">
                          <a:latin typeface="Cambria Math"/>
                        </a:rPr>
                        <m:t> </m:t>
                      </m:r>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0</m:t>
                          </m:r>
                        </m:sub>
                      </m:sSub>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b="0" i="1" dirty="0" smtClean="0">
                          <a:latin typeface="Cambria Math"/>
                        </a:rPr>
                        <m:t>,  </m:t>
                      </m:r>
                      <m:sSub>
                        <m:sSubPr>
                          <m:ctrlPr>
                            <a:rPr lang="en-US" b="0" i="1" dirty="0" smtClean="0">
                              <a:latin typeface="Cambria Math" panose="02040503050406030204" pitchFamily="18" charset="0"/>
                            </a:rPr>
                          </m:ctrlPr>
                        </m:sSubPr>
                        <m:e>
                          <m:r>
                            <a:rPr lang="en-US" i="1" dirty="0" err="1" smtClean="0">
                              <a:latin typeface="Cambria Math"/>
                            </a:rPr>
                            <m:t>𝑣</m:t>
                          </m:r>
                        </m:e>
                        <m:sub>
                          <m:r>
                            <a:rPr lang="en-US" b="0" i="1" dirty="0" smtClean="0">
                              <a:latin typeface="Cambria Math"/>
                            </a:rPr>
                            <m:t>𝑓</m:t>
                          </m:r>
                        </m:sub>
                      </m:sSub>
                      <m:r>
                        <a:rPr lang="en-US" i="1" dirty="0" smtClean="0">
                          <a:latin typeface="Cambria Math"/>
                        </a:rPr>
                        <m:t>=</m:t>
                      </m:r>
                      <m:r>
                        <a:rPr lang="en-US" b="0" i="1" dirty="0" smtClean="0">
                          <a:latin typeface="Cambria Math"/>
                        </a:rPr>
                        <m:t>40</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r>
                        <a:rPr lang="en-US" b="0" i="1" dirty="0" smtClean="0">
                          <a:latin typeface="Cambria Math"/>
                        </a:rPr>
                        <m:t>−</m:t>
                      </m:r>
                      <m:r>
                        <a:rPr lang="en-US" i="1" dirty="0" err="1" smtClean="0">
                          <a:latin typeface="Cambria Math"/>
                        </a:rPr>
                        <m:t>𝐾</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0</m:t>
                          </m:r>
                        </m:sub>
                      </m:sSub>
                    </m:oMath>
                  </m:oMathPara>
                </a14:m>
                <a:endParaRPr lang="en-US" baseline="-25000"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𝐹</m:t>
                      </m:r>
                      <m:d>
                        <m:dPr>
                          <m:ctrlPr>
                            <a:rPr lang="en-US" b="0" i="1" dirty="0" smtClean="0">
                              <a:latin typeface="Cambria Math" panose="02040503050406030204" pitchFamily="18" charset="0"/>
                            </a:rPr>
                          </m:ctrlPr>
                        </m:dPr>
                        <m:e>
                          <m:r>
                            <a:rPr lang="en-US" i="1" dirty="0" smtClean="0">
                              <a:latin typeface="Cambria Math"/>
                            </a:rPr>
                            <m:t>0.90 </m:t>
                          </m:r>
                          <m:r>
                            <a:rPr lang="en-US" i="1" dirty="0" smtClean="0">
                              <a:latin typeface="Cambria Math"/>
                            </a:rPr>
                            <m:t>𝑚</m:t>
                          </m:r>
                        </m:e>
                      </m:d>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i="1" dirty="0" smtClean="0">
                              <a:latin typeface="Cambria Math"/>
                            </a:rPr>
                            <m:t>0.075 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a:rPr>
                                <m:t>40</m:t>
                              </m:r>
                              <m:f>
                                <m:fPr>
                                  <m:ctrlPr>
                                    <a:rPr lang="en-US" b="0" i="1" dirty="0" smtClean="0">
                                      <a:latin typeface="Cambria Math" panose="02040503050406030204" pitchFamily="18" charset="0"/>
                                    </a:rPr>
                                  </m:ctrlPr>
                                </m:fPr>
                                <m:num>
                                  <m:r>
                                    <a:rPr lang="en-US" b="0" i="1" dirty="0" smtClean="0">
                                      <a:latin typeface="Cambria Math"/>
                                    </a:rPr>
                                    <m:t>𝑚</m:t>
                                  </m:r>
                                </m:num>
                                <m:den>
                                  <m:r>
                                    <a:rPr lang="en-US" b="0" i="1" dirty="0" smtClean="0">
                                      <a:latin typeface="Cambria Math"/>
                                    </a:rPr>
                                    <m:t>𝑠</m:t>
                                  </m:r>
                                </m:den>
                              </m:f>
                            </m:e>
                          </m:d>
                        </m:e>
                        <m:sup>
                          <m:r>
                            <a:rPr lang="en-US" b="0" i="1" dirty="0" smtClean="0">
                              <a:latin typeface="Cambria Math"/>
                            </a:rPr>
                            <m:t>2</m:t>
                          </m:r>
                        </m:sup>
                      </m:sSup>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r>
                            <a:rPr lang="en-US" i="1" dirty="0" smtClean="0">
                              <a:latin typeface="Cambria Math"/>
                            </a:rPr>
                            <m:t>0.075 </m:t>
                          </m:r>
                          <m:r>
                            <a:rPr lang="en-US" i="1" dirty="0" smtClean="0">
                              <a:latin typeface="Cambria Math"/>
                            </a:rPr>
                            <m:t>𝑘𝑔</m:t>
                          </m:r>
                        </m:e>
                      </m:d>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a:rPr>
                                <m:t>0</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e>
                          </m:d>
                        </m:e>
                        <m:sup>
                          <m:r>
                            <a:rPr lang="en-US" b="0" i="1" dirty="0" smtClean="0">
                              <a:latin typeface="Cambria Math"/>
                            </a:rPr>
                            <m:t>2</m:t>
                          </m:r>
                        </m:sup>
                      </m:sSup>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dirty="0" smtClean="0">
                          <a:latin typeface="Cambria Math"/>
                        </a:rPr>
                        <m:t>𝐹</m:t>
                      </m:r>
                      <m:d>
                        <m:dPr>
                          <m:ctrlPr>
                            <a:rPr lang="en-US" b="0" i="1" dirty="0" smtClean="0">
                              <a:latin typeface="Cambria Math" panose="02040503050406030204" pitchFamily="18" charset="0"/>
                            </a:rPr>
                          </m:ctrlPr>
                        </m:dPr>
                        <m:e>
                          <m:r>
                            <a:rPr lang="en-US" b="0" i="1" dirty="0" smtClean="0">
                              <a:latin typeface="Cambria Math"/>
                            </a:rPr>
                            <m:t>0.90 </m:t>
                          </m:r>
                          <m:r>
                            <a:rPr lang="en-US" b="0" i="1" dirty="0" smtClean="0">
                              <a:latin typeface="Cambria Math"/>
                            </a:rPr>
                            <m:t>𝑚</m:t>
                          </m:r>
                        </m:e>
                      </m:d>
                      <m:r>
                        <a:rPr lang="en-US" i="1" dirty="0" smtClean="0">
                          <a:latin typeface="Cambria Math"/>
                        </a:rPr>
                        <m:t>=</m:t>
                      </m:r>
                      <m:r>
                        <a:rPr lang="en-US" b="0" i="1" dirty="0" smtClean="0">
                          <a:latin typeface="Cambria Math"/>
                        </a:rPr>
                        <m:t>60 </m:t>
                      </m:r>
                      <m:r>
                        <a:rPr lang="en-US" b="0" i="1" dirty="0" smtClean="0">
                          <a:latin typeface="Cambria Math"/>
                        </a:rPr>
                        <m:t>𝐽</m:t>
                      </m:r>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=66.7 </m:t>
                      </m:r>
                      <m:r>
                        <a:rPr lang="en-US" b="0" i="1" smtClean="0">
                          <a:latin typeface="Cambria Math"/>
                        </a:rPr>
                        <m:t>𝑁</m:t>
                      </m:r>
                    </m:oMath>
                  </m:oMathPara>
                </a14:m>
                <a:endParaRPr lang="en-US" dirty="0"/>
              </a:p>
            </p:txBody>
          </p:sp>
        </mc:Choice>
        <mc:Fallback xmlns="">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 𝑚=0.075 𝑘𝑔</a:t>
                </a:r>
                <a:r>
                  <a:rPr lang="en-US" b="0" i="0" dirty="0" smtClean="0">
                    <a:latin typeface="Cambria Math"/>
                  </a:rPr>
                  <a:t>,</a:t>
                </a:r>
                <a:r>
                  <a:rPr lang="en-US" i="0" dirty="0" smtClean="0">
                    <a:latin typeface="Cambria Math"/>
                  </a:rPr>
                  <a:t> </a:t>
                </a:r>
                <a:r>
                  <a:rPr lang="en-US" b="0" i="0" dirty="0" smtClean="0">
                    <a:latin typeface="Cambria Math"/>
                  </a:rPr>
                  <a:t> </a:t>
                </a:r>
                <a:r>
                  <a:rPr lang="en-US" i="0" dirty="0" smtClean="0">
                    <a:latin typeface="Cambria Math"/>
                  </a:rPr>
                  <a:t>𝑠</a:t>
                </a:r>
                <a:r>
                  <a:rPr lang="en-US" i="0" dirty="0" smtClean="0">
                    <a:latin typeface="Cambria Math"/>
                  </a:rPr>
                  <a:t>=0.90 𝑚</a:t>
                </a:r>
                <a:r>
                  <a:rPr lang="en-US" b="0" i="0" dirty="0" smtClean="0">
                    <a:latin typeface="Cambria Math"/>
                  </a:rPr>
                  <a:t>, </a:t>
                </a:r>
                <a:r>
                  <a:rPr lang="en-US" i="0" dirty="0" smtClean="0">
                    <a:latin typeface="Cambria Math"/>
                  </a:rPr>
                  <a:t> </a:t>
                </a:r>
                <a:r>
                  <a:rPr lang="en-US" i="0" dirty="0" smtClean="0">
                    <a:latin typeface="Cambria Math"/>
                  </a:rPr>
                  <a:t>𝑣</a:t>
                </a:r>
                <a:r>
                  <a:rPr lang="en-US" b="0" i="0" dirty="0" smtClean="0">
                    <a:latin typeface="Cambria Math"/>
                  </a:rPr>
                  <a:t>_0</a:t>
                </a:r>
                <a:r>
                  <a:rPr lang="en-US" i="0" dirty="0" smtClean="0">
                    <a:latin typeface="Cambria Math"/>
                  </a:rPr>
                  <a:t>=0 𝑚/𝑠</a:t>
                </a:r>
                <a:r>
                  <a:rPr lang="en-US" b="0" i="0" dirty="0" smtClean="0">
                    <a:latin typeface="Cambria Math"/>
                  </a:rPr>
                  <a:t>,  </a:t>
                </a:r>
                <a:r>
                  <a:rPr lang="en-US" i="0" dirty="0" err="1" smtClean="0">
                    <a:latin typeface="Cambria Math"/>
                  </a:rPr>
                  <a:t>𝑣</a:t>
                </a:r>
                <a:r>
                  <a:rPr lang="en-US" b="0" i="0" dirty="0" smtClean="0">
                    <a:latin typeface="Cambria Math"/>
                  </a:rPr>
                  <a:t>_𝑓</a:t>
                </a:r>
                <a:r>
                  <a:rPr lang="en-US" i="0" dirty="0" smtClean="0">
                    <a:latin typeface="Cambria Math"/>
                  </a:rPr>
                  <a:t>=</a:t>
                </a:r>
                <a:r>
                  <a:rPr lang="en-US" b="0" i="0" dirty="0" smtClean="0">
                    <a:latin typeface="Cambria Math"/>
                  </a:rPr>
                  <a:t>40 𝑚/𝑠</a:t>
                </a:r>
                <a:endParaRPr lang="en-US" dirty="0" smtClean="0"/>
              </a:p>
              <a:p>
                <a:pPr eaLnBrk="1" hangingPunct="1"/>
                <a:r>
                  <a:rPr lang="en-US" i="0" dirty="0" smtClean="0">
                    <a:latin typeface="Cambria Math"/>
                  </a:rPr>
                  <a:t>𝑊</a:t>
                </a:r>
                <a:r>
                  <a:rPr lang="en-US" i="0" dirty="0" smtClean="0">
                    <a:latin typeface="Cambria Math"/>
                  </a:rPr>
                  <a:t>=</a:t>
                </a:r>
                <a:r>
                  <a:rPr lang="en-US" i="0" dirty="0" err="1" smtClean="0">
                    <a:latin typeface="Cambria Math"/>
                  </a:rPr>
                  <a:t>𝐾𝐸</a:t>
                </a:r>
                <a:r>
                  <a:rPr lang="en-US" b="0" i="0" dirty="0" smtClean="0">
                    <a:latin typeface="Cambria Math"/>
                  </a:rPr>
                  <a:t>_𝑓−</a:t>
                </a:r>
                <a:r>
                  <a:rPr lang="en-US" i="0" dirty="0" err="1" smtClean="0">
                    <a:latin typeface="Cambria Math"/>
                  </a:rPr>
                  <a:t>𝐾𝐸</a:t>
                </a:r>
                <a:r>
                  <a:rPr lang="en-US" b="0" i="0" dirty="0" smtClean="0">
                    <a:latin typeface="Cambria Math"/>
                  </a:rPr>
                  <a:t>_0</a:t>
                </a:r>
                <a:endParaRPr lang="en-US" baseline="-25000" dirty="0" smtClean="0"/>
              </a:p>
              <a:p>
                <a:pPr eaLnBrk="1" hangingPunct="1"/>
                <a:r>
                  <a:rPr lang="en-US" b="0" i="0" dirty="0" smtClean="0">
                    <a:latin typeface="Cambria Math"/>
                  </a:rPr>
                  <a:t>𝐹(</a:t>
                </a:r>
                <a:r>
                  <a:rPr lang="en-US" i="0" dirty="0" smtClean="0">
                    <a:latin typeface="Cambria Math"/>
                  </a:rPr>
                  <a:t>0.90 𝑚)=</a:t>
                </a:r>
                <a:r>
                  <a:rPr lang="en-US" b="0" i="0" dirty="0" smtClean="0">
                    <a:latin typeface="Cambria Math"/>
                  </a:rPr>
                  <a:t>1/2 (</a:t>
                </a:r>
                <a:r>
                  <a:rPr lang="en-US" i="0" dirty="0" smtClean="0">
                    <a:latin typeface="Cambria Math"/>
                  </a:rPr>
                  <a:t>0.075 𝑘𝑔)</a:t>
                </a:r>
                <a:r>
                  <a:rPr lang="en-US" b="0" i="0" dirty="0" smtClean="0">
                    <a:latin typeface="Cambria Math"/>
                  </a:rPr>
                  <a:t> (40 𝑚/𝑠)^2−1/2 (</a:t>
                </a:r>
                <a:r>
                  <a:rPr lang="en-US" i="0" dirty="0" smtClean="0">
                    <a:latin typeface="Cambria Math"/>
                  </a:rPr>
                  <a:t>0.075 𝑘𝑔)</a:t>
                </a:r>
                <a:r>
                  <a:rPr lang="en-US" b="0" i="0" dirty="0" smtClean="0">
                    <a:latin typeface="Cambria Math"/>
                  </a:rPr>
                  <a:t> </a:t>
                </a:r>
                <a:r>
                  <a:rPr lang="en-US" i="0" dirty="0" smtClean="0">
                    <a:latin typeface="Cambria Math"/>
                  </a:rPr>
                  <a:t>(0 𝑚/𝑠)</a:t>
                </a:r>
                <a:r>
                  <a:rPr lang="en-US" b="0" i="0" dirty="0" smtClean="0">
                    <a:latin typeface="Cambria Math"/>
                  </a:rPr>
                  <a:t>^2</a:t>
                </a:r>
                <a:endParaRPr lang="en-US" dirty="0" smtClean="0"/>
              </a:p>
              <a:p>
                <a:pPr eaLnBrk="1" hangingPunct="1"/>
                <a:r>
                  <a:rPr lang="en-US" b="0" i="0" dirty="0" smtClean="0">
                    <a:latin typeface="Cambria Math"/>
                  </a:rPr>
                  <a:t>𝐹(0.90 𝑚)</a:t>
                </a:r>
                <a:r>
                  <a:rPr lang="en-US" i="0" dirty="0" smtClean="0">
                    <a:latin typeface="Cambria Math"/>
                  </a:rPr>
                  <a:t>=</a:t>
                </a:r>
                <a:r>
                  <a:rPr lang="en-US" b="0" i="0" dirty="0" smtClean="0">
                    <a:latin typeface="Cambria Math"/>
                  </a:rPr>
                  <a:t>60 𝐽</a:t>
                </a:r>
                <a:endParaRPr lang="en-US" dirty="0" smtClean="0"/>
              </a:p>
              <a:p>
                <a:pPr eaLnBrk="1" hangingPunct="1"/>
                <a:r>
                  <a:rPr lang="en-US" b="0" i="0" smtClean="0">
                    <a:latin typeface="Cambria Math"/>
                  </a:rPr>
                  <a:t>𝐹=66.7 𝑁</a:t>
                </a:r>
                <a:endParaRPr lang="en-US" dirty="0" smtClean="0"/>
              </a:p>
            </p:txBody>
          </p:sp>
        </mc:Fallback>
      </mc:AlternateContent>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9.1</a:t>
            </a:r>
          </a:p>
          <a:p>
            <a:endParaRPr lang="en-US" dirty="0"/>
          </a:p>
        </p:txBody>
      </p:sp>
      <p:sp>
        <p:nvSpPr>
          <p:cNvPr id="4" name="Slide Number Placeholder 3"/>
          <p:cNvSpPr>
            <a:spLocks noGrp="1"/>
          </p:cNvSpPr>
          <p:nvPr>
            <p:ph type="sldNum" sz="quarter" idx="5"/>
          </p:nvPr>
        </p:nvSpPr>
        <p:spPr/>
        <p:txBody>
          <a:bodyPr/>
          <a:lstStyle/>
          <a:p>
            <a:fld id="{34A7C159-2D46-474C-BA71-8012D2C7FD0F}" type="slidenum">
              <a:rPr lang="en-US" smtClean="0"/>
              <a:t>14</a:t>
            </a:fld>
            <a:endParaRPr lang="en-US"/>
          </a:p>
        </p:txBody>
      </p:sp>
    </p:spTree>
    <p:extLst>
      <p:ext uri="{BB962C8B-B14F-4D97-AF65-F5344CB8AC3E}">
        <p14:creationId xmlns:p14="http://schemas.microsoft.com/office/powerpoint/2010/main" val="340534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381000" y="685800"/>
            <a:ext cx="6096000" cy="34290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7FC57-D2B9-4379-B084-5B6167F25A30}" type="slidenum">
              <a:rPr lang="en-US" smtClean="0"/>
              <a:pPr eaLnBrk="1" hangingPunct="1"/>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F3BE2E-0607-4126-9FEA-987D8ABD3D20}" type="slidenum">
              <a:rPr lang="en-US" smtClean="0"/>
              <a:pPr eaLnBrk="1" hangingPunct="1"/>
              <a:t>16</a:t>
            </a:fld>
            <a:endParaRPr lang="en-US"/>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Unit named after James Watt who invented the steam engine</a:t>
            </a:r>
          </a:p>
          <a:p>
            <a:pPr eaLnBrk="1" hangingPunct="1"/>
            <a:r>
              <a:rPr lang="en-US"/>
              <a:t>In the American system, horsepower is often used</a:t>
            </a:r>
          </a:p>
          <a:p>
            <a:pPr eaLnBrk="1" hangingPunct="1"/>
            <a:r>
              <a:rPr lang="en-US"/>
              <a:t>One horsepower is moving 550 pounds 1 foot in 1 second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D4C11D-14B7-477F-BE51-BE61ABA9332C}" type="slidenum">
              <a:rPr lang="en-US" smtClean="0"/>
              <a:pPr eaLnBrk="1" hangingPunct="1"/>
              <a:t>17</a:t>
            </a:fld>
            <a:endParaRPr lang="en-US"/>
          </a:p>
        </p:txBody>
      </p:sp>
      <p:sp>
        <p:nvSpPr>
          <p:cNvPr id="118787" name="Rectangle 2"/>
          <p:cNvSpPr>
            <a:spLocks noGrp="1" noRot="1" noChangeAspect="1" noChangeArrowheads="1" noTextEdit="1"/>
          </p:cNvSpPr>
          <p:nvPr>
            <p:ph type="sldImg"/>
          </p:nvPr>
        </p:nvSpPr>
        <p:spPr>
          <a:xfrm>
            <a:off x="381000" y="685800"/>
            <a:ext cx="6096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Power in the human body would be how quickly calories are being burned</a:t>
            </a:r>
          </a:p>
          <a:p>
            <a:pPr eaLnBrk="1" hangingPunct="1"/>
            <a:r>
              <a:rPr lang="en-US"/>
              <a:t>Look at the table on page 166 to compare the power with the activity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CC81DB-A806-479B-86E5-DF96DCE36922}" type="slidenum">
              <a:rPr lang="en-US" smtClean="0"/>
              <a:pPr eaLnBrk="1" hangingPunct="1"/>
              <a:t>18</a:t>
            </a:fld>
            <a:endParaRPr lang="en-US"/>
          </a:p>
        </p:txBody>
      </p:sp>
      <p:sp>
        <p:nvSpPr>
          <p:cNvPr id="12083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2083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 v</a:t>
                </a:r>
                <a:r>
                  <a:rPr lang="en-US" baseline="-25000" dirty="0"/>
                  <a:t>0</a:t>
                </a:r>
                <a:r>
                  <a:rPr lang="en-US" dirty="0"/>
                  <a:t> = 0</a:t>
                </a:r>
              </a:p>
              <a:p>
                <a:pPr eaLnBrk="1" hangingPunct="1"/>
                <a:r>
                  <a:rPr lang="en-US" dirty="0"/>
                  <a:t> </a:t>
                </a:r>
                <a:r>
                  <a:rPr lang="en-US" dirty="0" err="1"/>
                  <a:t>v</a:t>
                </a:r>
                <a:r>
                  <a:rPr lang="en-US" baseline="-25000" dirty="0" err="1"/>
                  <a:t>f</a:t>
                </a:r>
                <a:r>
                  <a:rPr lang="en-US" dirty="0"/>
                  <a:t> = 100 km/h = 27.78 m/s</a:t>
                </a:r>
              </a:p>
              <a:p>
                <a:pPr eaLnBrk="1" hangingPunct="1"/>
                <a:r>
                  <a:rPr lang="en-US" dirty="0"/>
                  <a:t> t = 3.2 s</a:t>
                </a:r>
              </a:p>
              <a:p>
                <a:pPr eaLnBrk="1" hangingPunct="1"/>
                <a:r>
                  <a:rPr lang="en-US" dirty="0"/>
                  <a:t> m = 500 kg</a:t>
                </a:r>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𝐹𝑑</m:t>
                          </m:r>
                        </m:num>
                        <m:den>
                          <m:r>
                            <a:rPr lang="en-US" b="0" i="1" smtClean="0">
                              <a:latin typeface="Cambria Math"/>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𝑚𝑎𝑑</m:t>
                          </m:r>
                        </m:num>
                        <m:den>
                          <m:r>
                            <a:rPr lang="en-US" b="0" i="1" smtClean="0">
                              <a:latin typeface="Cambria Math" panose="02040503050406030204" pitchFamily="18" charset="0"/>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oMath>
                  </m:oMathPara>
                </a14:m>
                <a:endParaRPr lang="en-US" b="0" dirty="0"/>
              </a:p>
              <a:p>
                <a:pPr eaLnBrk="1" hangingPunct="1"/>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𝑎𝑑</m:t>
                      </m:r>
                    </m:oMath>
                  </m:oMathPara>
                </a14:m>
                <a:endParaRPr lang="en-US" b="0" dirty="0"/>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𝑎𝑑</m:t>
                      </m:r>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𝑚</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e>
                              </m:d>
                            </m:num>
                            <m:den>
                              <m:r>
                                <a:rPr lang="en-US" b="0" i="1" smtClean="0">
                                  <a:latin typeface="Cambria Math" panose="02040503050406030204" pitchFamily="18" charset="0"/>
                                </a:rPr>
                                <m:t>2</m:t>
                              </m:r>
                            </m:den>
                          </m:f>
                        </m:num>
                        <m:den>
                          <m:r>
                            <a:rPr lang="en-US" b="0" i="1" smtClean="0">
                              <a:latin typeface="Cambria Math" panose="02040503050406030204" pitchFamily="18" charset="0"/>
                            </a:rPr>
                            <m:t>𝑡</m:t>
                          </m:r>
                        </m:den>
                      </m:f>
                    </m:oMath>
                  </m:oMathPara>
                </a14:m>
                <a:endParaRPr lang="en-US" b="0"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a:rPr>
                                    <m:t>00 </m:t>
                                  </m:r>
                                  <m:r>
                                    <a:rPr lang="en-US" b="0" i="1" smtClean="0">
                                      <a:latin typeface="Cambria Math"/>
                                    </a:rPr>
                                    <m:t>𝑘𝑔</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27.78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2</m:t>
                                      </m:r>
                                    </m:sup>
                                  </m:sSup>
                                </m:e>
                              </m:d>
                            </m:num>
                            <m:den>
                              <m:r>
                                <a:rPr lang="en-US" b="0" i="1" smtClean="0">
                                  <a:latin typeface="Cambria Math" panose="02040503050406030204" pitchFamily="18" charset="0"/>
                                </a:rPr>
                                <m:t>2</m:t>
                              </m:r>
                            </m:den>
                          </m:f>
                        </m:num>
                        <m:den>
                          <m:r>
                            <a:rPr lang="en-US" b="0" i="1" smtClean="0">
                              <a:latin typeface="Cambria Math" panose="02040503050406030204" pitchFamily="18" charset="0"/>
                            </a:rPr>
                            <m:t>3</m:t>
                          </m:r>
                          <m:r>
                            <a:rPr lang="en-US" b="0" i="1" smtClean="0">
                              <a:latin typeface="Cambria Math"/>
                            </a:rPr>
                            <m:t>.2 </m:t>
                          </m:r>
                          <m:r>
                            <a:rPr lang="en-US" b="0" i="1" smtClean="0">
                              <a:latin typeface="Cambria Math"/>
                            </a:rPr>
                            <m:t>𝑠</m:t>
                          </m:r>
                        </m:den>
                      </m:f>
                      <m:r>
                        <a:rPr lang="en-US" b="0" i="1" smtClean="0">
                          <a:latin typeface="Cambria Math"/>
                        </a:rPr>
                        <m:t>=</m:t>
                      </m:r>
                      <m:r>
                        <a:rPr lang="en-US" b="0" i="1" smtClean="0">
                          <a:latin typeface="Cambria Math" panose="02040503050406030204" pitchFamily="18" charset="0"/>
                        </a:rPr>
                        <m:t>121000</m:t>
                      </m:r>
                      <m:r>
                        <a:rPr lang="en-US" b="0" i="1" smtClean="0">
                          <a:latin typeface="Cambria Math"/>
                        </a:rPr>
                        <m:t> </m:t>
                      </m:r>
                      <m:r>
                        <a:rPr lang="en-US" b="0" i="1" smtClean="0">
                          <a:latin typeface="Cambria Math"/>
                        </a:rPr>
                        <m:t>𝑊</m:t>
                      </m:r>
                    </m:oMath>
                  </m:oMathPara>
                </a14:m>
                <a:endParaRPr lang="en-US" dirty="0"/>
              </a:p>
            </p:txBody>
          </p:sp>
        </mc:Choice>
        <mc:Fallback xmlns="">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v</a:t>
                </a:r>
                <a:r>
                  <a:rPr lang="en-US" baseline="-25000" dirty="0" smtClean="0"/>
                  <a:t>0</a:t>
                </a:r>
                <a:r>
                  <a:rPr lang="en-US" dirty="0" smtClean="0"/>
                  <a:t> = 0</a:t>
                </a:r>
              </a:p>
              <a:p>
                <a:pPr eaLnBrk="1" hangingPunct="1"/>
                <a:r>
                  <a:rPr lang="en-US" dirty="0" smtClean="0"/>
                  <a:t> </a:t>
                </a:r>
                <a:r>
                  <a:rPr lang="en-US" dirty="0" err="1" smtClean="0"/>
                  <a:t>v</a:t>
                </a:r>
                <a:r>
                  <a:rPr lang="en-US" baseline="-25000" dirty="0" err="1" smtClean="0"/>
                  <a:t>f</a:t>
                </a:r>
                <a:r>
                  <a:rPr lang="en-US" dirty="0" smtClean="0"/>
                  <a:t> = 100 km/h = 27.78 m/s</a:t>
                </a:r>
              </a:p>
              <a:p>
                <a:pPr eaLnBrk="1" hangingPunct="1"/>
                <a:r>
                  <a:rPr lang="en-US" dirty="0" smtClean="0"/>
                  <a:t> t </a:t>
                </a:r>
                <a:r>
                  <a:rPr lang="en-US" dirty="0" smtClean="0"/>
                  <a:t>= 6.2 s</a:t>
                </a:r>
              </a:p>
              <a:p>
                <a:pPr eaLnBrk="1" hangingPunct="1"/>
                <a:r>
                  <a:rPr lang="en-US" dirty="0" smtClean="0"/>
                  <a:t> m = 500 kg</a:t>
                </a:r>
              </a:p>
              <a:p>
                <a:pPr eaLnBrk="1" hangingPunct="1"/>
                <a:r>
                  <a:rPr lang="en-US" b="0" i="0" smtClean="0">
                    <a:latin typeface="Cambria Math"/>
                  </a:rPr>
                  <a:t>𝑃=𝑊/𝑡</a:t>
                </a:r>
                <a:endParaRPr lang="en-US" b="0" dirty="0" smtClean="0"/>
              </a:p>
              <a:p>
                <a:pPr eaLnBrk="1" hangingPunct="1"/>
                <a:r>
                  <a:rPr lang="en-US" b="0" i="0" smtClean="0">
                    <a:latin typeface="Cambria Math"/>
                  </a:rPr>
                  <a:t>𝑃=(1/2 𝑚𝑣_𝑓^2−1/2 𝑚𝑣_0^2)/𝑡</a:t>
                </a:r>
                <a:endParaRPr lang="en-US" b="0" dirty="0" smtClean="0"/>
              </a:p>
              <a:p>
                <a:pPr eaLnBrk="1" hangingPunct="1"/>
                <a:r>
                  <a:rPr lang="en-US" b="0" i="0" smtClean="0">
                    <a:latin typeface="Cambria Math"/>
                  </a:rPr>
                  <a:t>𝑃=(1/2 (500 𝑘𝑔) (27.78 𝑚/𝑠)^2−0)/(6.2 𝑠)=31118 𝑊</a:t>
                </a:r>
                <a:endParaRPr lang="en-US" dirty="0" smtClean="0"/>
              </a:p>
            </p:txBody>
          </p:sp>
        </mc:Fallback>
      </mc:AlternateContent>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=1000 </m:t>
                      </m:r>
                      <m:r>
                        <a:rPr lang="en-US" b="0" i="1" smtClean="0">
                          <a:latin typeface="Cambria Math"/>
                        </a:rPr>
                        <m:t>𝑊</m:t>
                      </m:r>
                      <m:r>
                        <a:rPr lang="en-US" b="0" i="1" smtClean="0">
                          <a:latin typeface="Cambria Math"/>
                        </a:rPr>
                        <m:t>=1 </m:t>
                      </m:r>
                      <m:r>
                        <a:rPr lang="en-US" b="0" i="1" smtClean="0">
                          <a:latin typeface="Cambria Math"/>
                        </a:rPr>
                        <m:t>𝑘𝑊</m:t>
                      </m:r>
                      <m:r>
                        <a:rPr lang="en-US" b="0" i="1" smtClean="0">
                          <a:latin typeface="Cambria Math"/>
                        </a:rPr>
                        <m:t>, </m:t>
                      </m:r>
                      <m:r>
                        <a:rPr lang="en-US" b="0" i="1" smtClean="0">
                          <a:latin typeface="Cambria Math"/>
                        </a:rPr>
                        <m:t>𝑡</m:t>
                      </m:r>
                      <m:r>
                        <a:rPr lang="en-US" b="0" i="1" smtClean="0">
                          <a:latin typeface="Cambria Math"/>
                        </a:rPr>
                        <m:t>=2 </m:t>
                      </m:r>
                      <m:r>
                        <a:rPr lang="en-US" b="0" i="1" smtClean="0">
                          <a:latin typeface="Cambria Math"/>
                        </a:rPr>
                        <m:t>𝑚𝑖𝑛</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h</m:t>
                      </m:r>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𝑡</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1 </m:t>
                      </m:r>
                      <m:r>
                        <a:rPr lang="en-US" b="0" i="1" smtClean="0">
                          <a:latin typeface="Cambria Math"/>
                        </a:rPr>
                        <m:t>𝑘𝑊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 </m:t>
                          </m:r>
                          <m:r>
                            <a:rPr lang="en-US" b="0" i="1" smtClean="0">
                              <a:latin typeface="Cambria Math"/>
                            </a:rPr>
                            <m:t>h</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 </m:t>
                      </m:r>
                      <m:r>
                        <a:rPr lang="en-US" b="0" i="1" smtClean="0">
                          <a:latin typeface="Cambria Math"/>
                        </a:rPr>
                        <m:t>𝑘𝑊h</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𝑐𝑜𝑠𝑡</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30</m:t>
                          </m:r>
                        </m:den>
                      </m:f>
                      <m:r>
                        <a:rPr lang="en-US" b="0" i="1" smtClean="0">
                          <a:latin typeface="Cambria Math"/>
                        </a:rPr>
                        <m:t>𝑘𝑊h</m:t>
                      </m:r>
                      <m:d>
                        <m:dPr>
                          <m:ctrlPr>
                            <a:rPr lang="en-US" b="0" i="1" smtClean="0">
                              <a:latin typeface="Cambria Math" panose="02040503050406030204" pitchFamily="18" charset="0"/>
                            </a:rPr>
                          </m:ctrlPr>
                        </m:dPr>
                        <m:e>
                          <m:r>
                            <a:rPr lang="en-US" b="0" i="1" smtClean="0">
                              <a:latin typeface="Cambria Math"/>
                            </a:rPr>
                            <m:t>$0.10</m:t>
                          </m:r>
                        </m:e>
                      </m:d>
                      <m:r>
                        <a:rPr lang="en-US" b="0" i="1" smtClean="0">
                          <a:latin typeface="Cambria Math"/>
                        </a:rPr>
                        <m:t>=$0.0033</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𝑃=1000 𝑊=1 𝑘𝑊, 𝑡=2 𝑚𝑖𝑛=1/30 ℎ</a:t>
                </a:r>
                <a:endParaRPr lang="en-US" b="0" i="1" dirty="0" smtClean="0">
                  <a:latin typeface="Cambria Math"/>
                </a:endParaRPr>
              </a:p>
              <a:p>
                <a:r>
                  <a:rPr lang="en-US" b="0" i="0" smtClean="0">
                    <a:latin typeface="Cambria Math"/>
                  </a:rPr>
                  <a:t>𝑃=𝑊/𝑡</a:t>
                </a:r>
                <a:endParaRPr lang="en-US" b="0" dirty="0" smtClean="0"/>
              </a:p>
              <a:p>
                <a:r>
                  <a:rPr lang="en-US" b="0" i="0" smtClean="0">
                    <a:latin typeface="Cambria Math"/>
                  </a:rPr>
                  <a:t>1 𝑘𝑊=𝑊/(1/30  ℎ)</a:t>
                </a:r>
                <a:endParaRPr lang="en-US" b="0" dirty="0" smtClean="0"/>
              </a:p>
              <a:p>
                <a:r>
                  <a:rPr lang="en-US" b="0" i="0" smtClean="0">
                    <a:latin typeface="Cambria Math"/>
                  </a:rPr>
                  <a:t>𝑊=1/30  𝑘𝑊ℎ</a:t>
                </a:r>
                <a:endParaRPr lang="en-US" b="0" dirty="0" smtClean="0"/>
              </a:p>
              <a:p>
                <a:r>
                  <a:rPr lang="en-US" b="0" i="0" smtClean="0">
                    <a:latin typeface="Cambria Math"/>
                  </a:rPr>
                  <a:t>𝑐𝑜𝑠𝑡=1/30 𝑘𝑊ℎ($0.10)=$0.0033</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19</a:t>
            </a:fld>
            <a:endParaRPr lang="en-US"/>
          </a:p>
        </p:txBody>
      </p:sp>
    </p:spTree>
    <p:extLst>
      <p:ext uri="{BB962C8B-B14F-4D97-AF65-F5344CB8AC3E}">
        <p14:creationId xmlns:p14="http://schemas.microsoft.com/office/powerpoint/2010/main" val="223560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9.2</a:t>
            </a:r>
          </a:p>
          <a:p>
            <a:r>
              <a:rPr lang="en-US" dirty="0"/>
              <a:t>OpenStax College Physics 2e 7.2-7.4</a:t>
            </a:r>
          </a:p>
        </p:txBody>
      </p:sp>
      <p:sp>
        <p:nvSpPr>
          <p:cNvPr id="4" name="Slide Number Placeholder 3"/>
          <p:cNvSpPr>
            <a:spLocks noGrp="1"/>
          </p:cNvSpPr>
          <p:nvPr>
            <p:ph type="sldNum" sz="quarter" idx="5"/>
          </p:nvPr>
        </p:nvSpPr>
        <p:spPr/>
        <p:txBody>
          <a:bodyPr/>
          <a:lstStyle/>
          <a:p>
            <a:fld id="{34A7C159-2D46-474C-BA71-8012D2C7FD0F}" type="slidenum">
              <a:rPr lang="en-US" smtClean="0"/>
              <a:t>21</a:t>
            </a:fld>
            <a:endParaRPr lang="en-US"/>
          </a:p>
        </p:txBody>
      </p:sp>
    </p:spTree>
    <p:extLst>
      <p:ext uri="{BB962C8B-B14F-4D97-AF65-F5344CB8AC3E}">
        <p14:creationId xmlns:p14="http://schemas.microsoft.com/office/powerpoint/2010/main" val="393695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9.1</a:t>
            </a:r>
          </a:p>
          <a:p>
            <a:r>
              <a:rPr lang="en-US" dirty="0"/>
              <a:t>OpenStax College Physics 2e 7.1, 7.7</a:t>
            </a:r>
          </a:p>
        </p:txBody>
      </p:sp>
      <p:sp>
        <p:nvSpPr>
          <p:cNvPr id="4" name="Slide Number Placeholder 3"/>
          <p:cNvSpPr>
            <a:spLocks noGrp="1"/>
          </p:cNvSpPr>
          <p:nvPr>
            <p:ph type="sldNum" sz="quarter" idx="5"/>
          </p:nvPr>
        </p:nvSpPr>
        <p:spPr/>
        <p:txBody>
          <a:bodyPr/>
          <a:lstStyle/>
          <a:p>
            <a:fld id="{34A7C159-2D46-474C-BA71-8012D2C7FD0F}" type="slidenum">
              <a:rPr lang="en-US" smtClean="0"/>
              <a:t>3</a:t>
            </a:fld>
            <a:endParaRPr lang="en-US"/>
          </a:p>
        </p:txBody>
      </p:sp>
    </p:spTree>
    <p:extLst>
      <p:ext uri="{BB962C8B-B14F-4D97-AF65-F5344CB8AC3E}">
        <p14:creationId xmlns:p14="http://schemas.microsoft.com/office/powerpoint/2010/main" val="838869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1000" y="685800"/>
            <a:ext cx="6096000" cy="3429000"/>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742BC5-10C9-4DD3-B500-31383A910317}" type="slidenum">
              <a:rPr lang="en-US" smtClean="0"/>
              <a:pPr eaLnBrk="1" hangingPunct="1"/>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𝑎𝑣𝑒𝑟𝑎𝑔𝑒</m:t>
                          </m:r>
                          <m:r>
                            <a:rPr lang="en-US" b="0" i="1" smtClean="0">
                              <a:latin typeface="Cambria Math"/>
                            </a:rPr>
                            <m:t> </m:t>
                          </m:r>
                          <m:r>
                            <a:rPr lang="en-US" b="0" i="1" smtClean="0">
                              <a:latin typeface="Cambria Math"/>
                            </a:rPr>
                            <m:t>𝑓𝑟𝑜𝑚</m:t>
                          </m:r>
                          <m:r>
                            <a:rPr lang="en-US" b="0" i="1" smtClean="0">
                              <a:latin typeface="Cambria Math"/>
                            </a:rPr>
                            <m:t> 0 </m:t>
                          </m:r>
                          <m:r>
                            <a:rPr lang="en-US" b="0" i="1" smtClean="0">
                              <a:latin typeface="Cambria Math"/>
                            </a:rPr>
                            <m:t>𝑡𝑜</m:t>
                          </m:r>
                          <m:r>
                            <a:rPr lang="en-US" b="0" i="1" smtClean="0">
                              <a:latin typeface="Cambria Math"/>
                            </a:rPr>
                            <m:t> </m:t>
                          </m:r>
                          <m:r>
                            <a:rPr lang="en-US" b="0" i="1" smtClean="0">
                              <a:latin typeface="Cambria Math"/>
                            </a:rPr>
                            <m:t>𝑘𝑥</m:t>
                          </m:r>
                          <m:r>
                            <a:rPr lang="en-US" b="0" i="1" smtClean="0">
                              <a:latin typeface="Cambria Math"/>
                            </a:rPr>
                            <m:t> </m:t>
                          </m:r>
                          <m:r>
                            <a:rPr lang="en-US" b="0" i="1" smtClean="0">
                              <a:latin typeface="Cambria Math"/>
                            </a:rPr>
                            <m:t>𝑏𝑦</m:t>
                          </m:r>
                          <m:r>
                            <a:rPr lang="en-US" b="0" i="1" smtClean="0">
                              <a:latin typeface="Cambria Math"/>
                            </a:rPr>
                            <m:t> </m:t>
                          </m:r>
                          <m:r>
                            <a:rPr lang="en-US" b="0" i="1" smtClean="0">
                              <a:latin typeface="Cambria Math"/>
                            </a:rPr>
                            <m:t>𝐻𝑜𝑜𝑘</m:t>
                          </m:r>
                          <m:sSup>
                            <m:sSupPr>
                              <m:ctrlPr>
                                <a:rPr lang="en-US" b="0" i="1" smtClean="0">
                                  <a:latin typeface="Cambria Math" panose="02040503050406030204" pitchFamily="18" charset="0"/>
                                </a:rPr>
                              </m:ctrlPr>
                            </m:sSupPr>
                            <m:e>
                              <m:r>
                                <a:rPr lang="en-US" b="0" i="1" smtClean="0">
                                  <a:latin typeface="Cambria Math"/>
                                </a:rPr>
                                <m:t>𝑒</m:t>
                              </m:r>
                            </m:e>
                            <m:sup>
                              <m:r>
                                <a:rPr lang="en-US" b="0" i="1" smtClean="0">
                                  <a:latin typeface="Cambria Math"/>
                                </a:rPr>
                                <m:t>′</m:t>
                              </m:r>
                            </m:sup>
                          </m:sSup>
                          <m:r>
                            <a:rPr lang="en-US" b="0" i="1" smtClean="0">
                              <a:latin typeface="Cambria Math"/>
                            </a:rPr>
                            <m:t>𝑠</m:t>
                          </m:r>
                          <m:r>
                            <a:rPr lang="en-US" b="0" i="1" smtClean="0">
                              <a:latin typeface="Cambria Math"/>
                            </a:rPr>
                            <m:t> </m:t>
                          </m:r>
                          <m:r>
                            <a:rPr lang="en-US" b="0" i="1" smtClean="0">
                              <a:latin typeface="Cambria Math"/>
                            </a:rPr>
                            <m:t>𝐿𝑎𝑤</m:t>
                          </m:r>
                        </m:e>
                      </m:d>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𝑘𝑥</m:t>
                      </m:r>
                      <m:r>
                        <a:rPr lang="en-US" b="0" i="1" smtClean="0">
                          <a:latin typeface="Cambria Math"/>
                        </a:rPr>
                        <m:t>⋅</m:t>
                      </m:r>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𝑊=𝐹𝑑</a:t>
                </a:r>
                <a:endParaRPr lang="en-US" b="0" dirty="0" smtClean="0"/>
              </a:p>
              <a:p>
                <a:r>
                  <a:rPr lang="en-US" b="0" i="0" smtClean="0">
                    <a:latin typeface="Cambria Math"/>
                  </a:rPr>
                  <a:t>𝑃𝐸_𝑆=(𝑎𝑣𝑒𝑟𝑎𝑔𝑒 𝑓𝑟𝑜𝑚 0 𝑡𝑜 𝑘𝑥 𝑏𝑦 𝐻𝑜𝑜𝑘𝑒^′ 𝑠 𝐿𝑎𝑤)𝑥</a:t>
                </a:r>
                <a:endParaRPr lang="en-US" b="0" dirty="0" smtClean="0"/>
              </a:p>
              <a:p>
                <a:r>
                  <a:rPr lang="en-US" b="0" i="0" smtClean="0">
                    <a:latin typeface="Cambria Math"/>
                  </a:rPr>
                  <a:t>𝑃𝐸_𝑆=1/2 𝑘𝑥⋅𝑥</a:t>
                </a:r>
                <a:endParaRPr lang="en-US" b="0" dirty="0" smtClean="0"/>
              </a:p>
              <a:p>
                <a:r>
                  <a:rPr lang="en-US" b="0" i="0" smtClean="0">
                    <a:latin typeface="Cambria Math"/>
                  </a:rPr>
                  <a:t>𝑃𝐸_𝑆=1/2 𝑘𝑥^2</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25</a:t>
            </a:fld>
            <a:endParaRPr lang="en-US"/>
          </a:p>
        </p:txBody>
      </p:sp>
    </p:spTree>
    <p:extLst>
      <p:ext uri="{BB962C8B-B14F-4D97-AF65-F5344CB8AC3E}">
        <p14:creationId xmlns:p14="http://schemas.microsoft.com/office/powerpoint/2010/main" val="43175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lphaLcPeriod"/>
                </a:pPr>
                <a14:m>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a14:m>
                <a:br>
                  <a:rPr lang="en-US" b="0" dirty="0"/>
                </a:br>
                <a14:m>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5.2 </m:t>
                        </m:r>
                        <m:r>
                          <a:rPr lang="en-US" b="0" i="1" smtClean="0">
                            <a:latin typeface="Cambria Math" panose="02040503050406030204" pitchFamily="18" charset="0"/>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=840 </m:t>
                    </m:r>
                    <m:r>
                      <a:rPr lang="en-US" b="0" i="1" smtClean="0">
                        <a:latin typeface="Cambria Math" panose="02040503050406030204" pitchFamily="18" charset="0"/>
                      </a:rPr>
                      <m:t>𝐽</m:t>
                    </m:r>
                  </m:oMath>
                </a14:m>
                <a:endParaRPr lang="en-US" b="0" dirty="0"/>
              </a:p>
              <a:p>
                <a:pPr marL="228600" indent="-228600">
                  <a:buAutoNum type="alphaLcPeriod"/>
                </a:pPr>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r>
                      <a:rPr lang="en-US" b="0" i="1" smtClean="0">
                        <a:latin typeface="Cambria Math" panose="02040503050406030204" pitchFamily="18" charset="0"/>
                      </a:rPr>
                      <m:t>𝑚𝑔h</m:t>
                    </m:r>
                  </m:oMath>
                </a14:m>
                <a:br>
                  <a:rPr lang="en-US" b="0" dirty="0"/>
                </a:br>
                <a14:m>
                  <m:oMath xmlns:m="http://schemas.openxmlformats.org/officeDocument/2006/math">
                    <m:r>
                      <a:rPr lang="en-US" b="0" i="1" smtClean="0">
                        <a:latin typeface="Cambria Math" panose="02040503050406030204" pitchFamily="18" charset="0"/>
                      </a:rPr>
                      <m:t>𝑃𝐸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5.2 </m:t>
                        </m:r>
                        <m:r>
                          <a:rPr lang="en-US" b="0" i="1" smtClean="0">
                            <a:latin typeface="Cambria Math" panose="02040503050406030204" pitchFamily="18" charset="0"/>
                          </a:rPr>
                          <m:t>𝑘𝑔</m:t>
                        </m:r>
                      </m:e>
                    </m:d>
                    <m:d>
                      <m:dPr>
                        <m:ctrlPr>
                          <a:rPr lang="en-US" b="0" i="1" smtClean="0">
                            <a:latin typeface="Cambria Math" panose="02040503050406030204" pitchFamily="18" charset="0"/>
                          </a:rPr>
                        </m:ctrlPr>
                      </m:dPr>
                      <m:e>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3 </m:t>
                        </m:r>
                        <m:r>
                          <a:rPr lang="en-US" b="0" i="1" smtClean="0">
                            <a:latin typeface="Cambria Math" panose="02040503050406030204" pitchFamily="18" charset="0"/>
                          </a:rPr>
                          <m:t>𝑚</m:t>
                        </m:r>
                      </m:e>
                    </m:d>
                    <m:r>
                      <a:rPr lang="en-US" b="0" i="1" smtClean="0">
                        <a:latin typeface="Cambria Math" panose="02040503050406030204" pitchFamily="18" charset="0"/>
                      </a:rPr>
                      <m:t>=150 </m:t>
                    </m:r>
                    <m:r>
                      <a:rPr lang="en-US" b="0" i="1" smtClean="0">
                        <a:latin typeface="Cambria Math" panose="02040503050406030204" pitchFamily="18" charset="0"/>
                      </a:rPr>
                      <m:t>𝐽</m:t>
                    </m:r>
                  </m:oMath>
                </a14:m>
                <a:endParaRPr lang="en-US" dirty="0"/>
              </a:p>
            </p:txBody>
          </p:sp>
        </mc:Choice>
        <mc:Fallback xmlns="">
          <p:sp>
            <p:nvSpPr>
              <p:cNvPr id="3" name="Notes Placeholder 2"/>
              <p:cNvSpPr>
                <a:spLocks noGrp="1"/>
              </p:cNvSpPr>
              <p:nvPr>
                <p:ph type="body" idx="1"/>
              </p:nvPr>
            </p:nvSpPr>
            <p:spPr/>
            <p:txBody>
              <a:bodyPr/>
              <a:lstStyle/>
              <a:p>
                <a:pPr marL="228600" indent="-228600">
                  <a:buAutoNum type="alphaLcPeriod"/>
                </a:pPr>
                <a:r>
                  <a:rPr lang="en-US" b="0" i="0">
                    <a:latin typeface="Cambria Math" panose="02040503050406030204" pitchFamily="18" charset="0"/>
                  </a:rPr>
                  <a:t>𝐾𝐸=1/2 𝑚𝑣^2</a:t>
                </a:r>
                <a:br>
                  <a:rPr lang="en-US" b="0" dirty="0"/>
                </a:br>
                <a:r>
                  <a:rPr lang="en-US" b="0" i="0">
                    <a:latin typeface="Cambria Math" panose="02040503050406030204" pitchFamily="18" charset="0"/>
                  </a:rPr>
                  <a:t>𝐾𝐸=1/2 (5.2 𝑘𝑔) (18 𝑚/𝑠)^2=840 𝐽</a:t>
                </a:r>
                <a:endParaRPr lang="en-US" b="0" dirty="0"/>
              </a:p>
              <a:p>
                <a:pPr marL="228600" indent="-228600">
                  <a:buAutoNum type="alphaLcPeriod"/>
                </a:pPr>
                <a:r>
                  <a:rPr lang="en-US" b="0" i="0">
                    <a:latin typeface="Cambria Math" panose="02040503050406030204" pitchFamily="18" charset="0"/>
                  </a:rPr>
                  <a:t>𝑃𝐸=𝑚𝑔ℎ</a:t>
                </a:r>
                <a:br>
                  <a:rPr lang="en-US" b="0" dirty="0"/>
                </a:br>
                <a:r>
                  <a:rPr lang="en-US" b="0" i="0">
                    <a:latin typeface="Cambria Math" panose="02040503050406030204" pitchFamily="18" charset="0"/>
                  </a:rPr>
                  <a:t>𝑃𝐸=(5.2 𝑘𝑔)(9.8 𝑚/𝑠^2 )(3 𝑚)=150 𝐽</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26</a:t>
            </a:fld>
            <a:endParaRPr lang="en-US"/>
          </a:p>
        </p:txBody>
      </p:sp>
    </p:spTree>
    <p:extLst>
      <p:ext uri="{BB962C8B-B14F-4D97-AF65-F5344CB8AC3E}">
        <p14:creationId xmlns:p14="http://schemas.microsoft.com/office/powerpoint/2010/main" val="295163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33000</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0.09</m:t>
                              </m:r>
                              <m:r>
                                <a:rPr lang="en-US" b="0" i="1" smtClean="0">
                                  <a:latin typeface="Cambria Math" panose="02040503050406030204" pitchFamily="18" charset="0"/>
                                </a:rPr>
                                <m:t>𝑚</m:t>
                              </m:r>
                            </m:e>
                          </m:d>
                        </m:e>
                        <m:sup>
                          <m:r>
                            <a:rPr lang="en-US" b="0" i="1" smtClean="0">
                              <a:latin typeface="Cambria Math" panose="02040503050406030204" pitchFamily="18" charset="0"/>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𝑆</m:t>
                          </m:r>
                        </m:sub>
                      </m:sSub>
                      <m:r>
                        <a:rPr lang="en-US" b="0" i="1" smtClean="0">
                          <a:latin typeface="Cambria Math" panose="02040503050406030204" pitchFamily="18" charset="0"/>
                        </a:rPr>
                        <m:t>=130 </m:t>
                      </m:r>
                      <m:r>
                        <a:rPr lang="en-US" b="0" i="1" smtClean="0">
                          <a:latin typeface="Cambria Math" panose="02040503050406030204" pitchFamily="18" charset="0"/>
                        </a:rPr>
                        <m:t>𝐽</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𝑃𝐸_𝑆=1/2 𝑘𝑥^2</a:t>
                </a:r>
                <a:endParaRPr lang="en-US" b="0" dirty="0"/>
              </a:p>
              <a:p>
                <a:r>
                  <a:rPr lang="en-US" b="0" i="0">
                    <a:latin typeface="Cambria Math" panose="02040503050406030204" pitchFamily="18" charset="0"/>
                  </a:rPr>
                  <a:t>𝑃𝐸_𝑆=1/2 (33000 𝑁/𝑚) (0.09𝑚)^2</a:t>
                </a:r>
                <a:endParaRPr lang="en-US" b="0" dirty="0"/>
              </a:p>
              <a:p>
                <a:r>
                  <a:rPr lang="en-US" b="0" i="0">
                    <a:latin typeface="Cambria Math" panose="02040503050406030204" pitchFamily="18" charset="0"/>
                  </a:rPr>
                  <a:t>𝑃𝐸_𝑆=130 𝐽</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27</a:t>
            </a:fld>
            <a:endParaRPr lang="en-US"/>
          </a:p>
        </p:txBody>
      </p:sp>
    </p:spTree>
    <p:extLst>
      <p:ext uri="{BB962C8B-B14F-4D97-AF65-F5344CB8AC3E}">
        <p14:creationId xmlns:p14="http://schemas.microsoft.com/office/powerpoint/2010/main" val="3877023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9.2</a:t>
            </a:r>
          </a:p>
          <a:p>
            <a:r>
              <a:rPr lang="en-US" dirty="0"/>
              <a:t>OpenStax College Physics 2e 7.4</a:t>
            </a:r>
          </a:p>
        </p:txBody>
      </p:sp>
      <p:sp>
        <p:nvSpPr>
          <p:cNvPr id="4" name="Slide Number Placeholder 3"/>
          <p:cNvSpPr>
            <a:spLocks noGrp="1"/>
          </p:cNvSpPr>
          <p:nvPr>
            <p:ph type="sldNum" sz="quarter" idx="5"/>
          </p:nvPr>
        </p:nvSpPr>
        <p:spPr/>
        <p:txBody>
          <a:bodyPr/>
          <a:lstStyle/>
          <a:p>
            <a:fld id="{34A7C159-2D46-474C-BA71-8012D2C7FD0F}" type="slidenum">
              <a:rPr lang="en-US" smtClean="0"/>
              <a:t>29</a:t>
            </a:fld>
            <a:endParaRPr lang="en-US"/>
          </a:p>
        </p:txBody>
      </p:sp>
    </p:spTree>
    <p:extLst>
      <p:ext uri="{BB962C8B-B14F-4D97-AF65-F5344CB8AC3E}">
        <p14:creationId xmlns:p14="http://schemas.microsoft.com/office/powerpoint/2010/main" val="340714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81000" y="685800"/>
            <a:ext cx="6096000" cy="342900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113320-AB5F-4DFC-9469-523E80112CA5}" type="slidenum">
              <a:rPr lang="en-US" smtClean="0"/>
              <a:pPr eaLnBrk="1" hangingPunct="1"/>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𝑊</m:t>
                      </m:r>
                      <m:r>
                        <a:rPr lang="en-US" b="0" i="1" smtClean="0">
                          <a:latin typeface="Cambria Math"/>
                        </a:rPr>
                        <m:t>=</m:t>
                      </m:r>
                      <m:r>
                        <a:rPr lang="en-US" b="0" i="1" smtClean="0">
                          <a:latin typeface="Cambria Math"/>
                        </a:rPr>
                        <m:t>𝐹𝑑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r>
                        <a:rPr lang="en-US" b="0" i="1" smtClean="0">
                          <a:latin typeface="Cambria Math"/>
                        </a:rPr>
                        <m:t>=99.9 </m:t>
                      </m:r>
                      <m:r>
                        <a:rPr lang="en-US" b="0" i="1" smtClean="0">
                          <a:latin typeface="Cambria Math"/>
                        </a:rPr>
                        <m:t>𝐽</m:t>
                      </m:r>
                    </m:oMath>
                  </m:oMathPara>
                </a14:m>
                <a:endParaRPr lang="en-US" dirty="0"/>
              </a:p>
              <a:p>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b="0" i="1" smtClean="0">
                          <a:latin typeface="Cambria Math"/>
                        </a:rPr>
                        <m:t>) </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0</m:t>
                          </m:r>
                        </m:sub>
                        <m:sup>
                          <m:r>
                            <a:rPr lang="en-US" b="0" i="1" smtClean="0">
                              <a:latin typeface="Cambria Math"/>
                            </a:rPr>
                            <m:t>2</m:t>
                          </m:r>
                        </m:sup>
                      </m:sSubSup>
                    </m:oMath>
                  </m:oMathPara>
                </a14:m>
                <a:endParaRPr lang="en-US"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+0=0+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=3996</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=63.2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 </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𝑃𝐸</m:t>
                          </m:r>
                        </m:e>
                        <m:sub>
                          <m:r>
                            <a:rPr lang="en-US" b="0" i="1" smtClean="0">
                              <a:latin typeface="Cambria Math"/>
                            </a:rPr>
                            <m:t>𝑆𝑓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𝑆</m:t>
                          </m:r>
                          <m:r>
                            <a:rPr lang="en-US" b="0" i="1" smtClean="0">
                              <a:latin typeface="Cambria Math"/>
                            </a:rPr>
                            <m:t>0</m:t>
                          </m:r>
                        </m:sub>
                      </m:sSub>
                    </m:oMath>
                  </m:oMathPara>
                </a14:m>
                <a:endParaRPr lang="en-US" b="0" dirty="0"/>
              </a:p>
              <a:p>
                <a:r>
                  <a:rPr lang="en-US" dirty="0"/>
                  <a:t>At end of barrel</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+0=0+0+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𝑘</m:t>
                      </m:r>
                      <m:sSubSup>
                        <m:sSubSupPr>
                          <m:ctrlPr>
                            <a:rPr lang="en-US" b="0" i="1" smtClean="0">
                              <a:latin typeface="Cambria Math" panose="02040503050406030204" pitchFamily="18" charset="0"/>
                            </a:rPr>
                          </m:ctrlPr>
                        </m:sSubSupPr>
                        <m:e>
                          <m:r>
                            <a:rPr lang="en-US" b="0" i="1" smtClean="0">
                              <a:latin typeface="Cambria Math"/>
                            </a:rPr>
                            <m:t>𝑥</m:t>
                          </m:r>
                        </m:e>
                        <m:sub>
                          <m:r>
                            <a:rPr lang="en-US" b="0" i="1" smtClean="0">
                              <a:latin typeface="Cambria Math"/>
                            </a:rPr>
                            <m:t>0</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9.80</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f>
                            <m:fPr>
                              <m:ctrlPr>
                                <a:rPr lang="en-US" b="0" i="1" smtClean="0">
                                  <a:latin typeface="Cambria Math" panose="02040503050406030204" pitchFamily="18" charset="0"/>
                                </a:rPr>
                              </m:ctrlPr>
                            </m:fPr>
                            <m:num>
                              <m:r>
                                <a:rPr lang="en-US" b="0" i="1" smtClean="0">
                                  <a:latin typeface="Cambria Math"/>
                                </a:rPr>
                                <m:t>𝑁</m:t>
                              </m:r>
                            </m:num>
                            <m:den>
                              <m:r>
                                <a:rPr lang="en-US" b="0" i="1" smtClean="0">
                                  <a:latin typeface="Cambria Math"/>
                                </a:rPr>
                                <m:t>𝑚</m:t>
                              </m:r>
                            </m:den>
                          </m:f>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0.03 </m:t>
                              </m:r>
                              <m:r>
                                <a:rPr lang="en-US" b="0" i="1" smtClean="0">
                                  <a:latin typeface="Cambria Math"/>
                                </a:rPr>
                                <m:t>𝑚</m:t>
                              </m:r>
                            </m:e>
                          </m:d>
                        </m:e>
                        <m:sup>
                          <m:r>
                            <a:rPr lang="en-US" b="0" i="1" smtClean="0">
                              <a:latin typeface="Cambria Math"/>
                            </a:rPr>
                            <m:t>2</m:t>
                          </m:r>
                        </m:sup>
                      </m:sSup>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+0.0147 </m:t>
                      </m:r>
                      <m:r>
                        <a:rPr lang="en-US" b="0" i="1" smtClean="0">
                          <a:latin typeface="Cambria Math"/>
                        </a:rPr>
                        <m:t>𝐽</m:t>
                      </m:r>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0.025 </m:t>
                      </m:r>
                      <m:r>
                        <a:rPr lang="en-US" b="0" i="1" smtClean="0">
                          <a:latin typeface="Cambria Math"/>
                        </a:rPr>
                        <m:t>𝑘𝑔</m:t>
                      </m:r>
                      <m:r>
                        <a:rPr lang="en-US" b="0" i="1" smtClean="0">
                          <a:latin typeface="Cambria Math"/>
                        </a:rPr>
                        <m:t> </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=99.8853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=3995.412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𝑣</m:t>
                          </m:r>
                        </m:e>
                        <m:sub>
                          <m:r>
                            <a:rPr lang="en-US" i="1" dirty="0" smtClean="0">
                              <a:latin typeface="Cambria Math"/>
                            </a:rPr>
                            <m:t>𝑓</m:t>
                          </m:r>
                        </m:sub>
                      </m:sSub>
                      <m:r>
                        <a:rPr lang="en-US" i="1" dirty="0" smtClean="0">
                          <a:latin typeface="Cambria Math"/>
                        </a:rPr>
                        <m:t>=63.2</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oMath>
                  </m:oMathPara>
                </a14:m>
                <a:endParaRPr lang="en-US" dirty="0"/>
              </a:p>
              <a:p>
                <a:r>
                  <a:rPr lang="en-US" dirty="0"/>
                  <a:t>At top of path</a:t>
                </a:r>
              </a:p>
              <a:p>
                <a:pPr/>
                <a14:m>
                  <m:oMathPara xmlns:m="http://schemas.openxmlformats.org/officeDocument/2006/math">
                    <m:oMathParaPr>
                      <m:jc m:val="centerGroup"/>
                    </m:oMathParaPr>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0</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0+</m:t>
                      </m:r>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9.80</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0.050 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63.2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0.49 </m:t>
                          </m:r>
                          <m:r>
                            <a:rPr lang="en-US" b="0" i="1" smtClean="0">
                              <a:latin typeface="Cambria Math"/>
                            </a:rPr>
                            <m:t>𝑘𝑔</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=99.9 </m:t>
                      </m:r>
                      <m:r>
                        <a:rPr lang="en-US" b="0" i="1" smtClean="0">
                          <a:latin typeface="Cambria Math"/>
                        </a:rPr>
                        <m:t>𝐽</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=204 </m:t>
                      </m:r>
                      <m:r>
                        <a:rPr lang="en-US" b="0" i="1" smtClean="0">
                          <a:latin typeface="Cambria Math"/>
                        </a:rPr>
                        <m:t>𝑚</m:t>
                      </m:r>
                    </m:oMath>
                  </m:oMathPara>
                </a14:m>
                <a:endParaRPr lang="en-US" b="0" dirty="0"/>
              </a:p>
            </p:txBody>
          </p:sp>
        </mc:Choice>
        <mc:Fallback xmlns="">
          <p:sp>
            <p:nvSpPr>
              <p:cNvPr id="3" name="Notes Placeholder 2"/>
              <p:cNvSpPr>
                <a:spLocks noGrp="1"/>
              </p:cNvSpPr>
              <p:nvPr>
                <p:ph type="body" idx="1"/>
              </p:nvPr>
            </p:nvSpPr>
            <p:spPr/>
            <p:txBody>
              <a:bodyPr/>
              <a:lstStyle/>
              <a:p>
                <a:r>
                  <a:rPr lang="en-US" b="0" i="0" smtClean="0">
                    <a:latin typeface="Cambria Math"/>
                  </a:rPr>
                  <a:t>𝑎) 𝑊=𝐹𝑑</a:t>
                </a:r>
                <a:endParaRPr lang="en-US" b="0" dirty="0" smtClean="0"/>
              </a:p>
              <a:p>
                <a:r>
                  <a:rPr lang="en-US" b="0" i="0" smtClean="0">
                    <a:latin typeface="Cambria Math"/>
                  </a:rPr>
                  <a:t>𝑊=1/2 𝑘𝑥^2</a:t>
                </a:r>
                <a:endParaRPr lang="en-US" b="0" dirty="0" smtClean="0"/>
              </a:p>
              <a:p>
                <a:r>
                  <a:rPr lang="en-US" b="0" i="0" smtClean="0">
                    <a:latin typeface="Cambria Math"/>
                  </a:rPr>
                  <a:t>𝑊=1/2 (2.22×〖10〗^5  𝑁/𝑚) (0.03 𝑚)^2=99.9 𝐽</a:t>
                </a:r>
                <a:endParaRPr lang="en-US" dirty="0" smtClean="0"/>
              </a:p>
              <a:p>
                <a:endParaRPr lang="en-US" b="0" i="1" dirty="0" smtClean="0">
                  <a:latin typeface="Cambria Math"/>
                </a:endParaRPr>
              </a:p>
              <a:p>
                <a:r>
                  <a:rPr lang="en-US" b="0" i="0" smtClean="0">
                    <a:latin typeface="Cambria Math"/>
                  </a:rPr>
                  <a:t>𝑏) 𝐾𝐸_𝑓+𝑃𝐸_𝑓=𝐾𝐸_0+𝑃𝐸_0</a:t>
                </a:r>
                <a:endParaRPr lang="en-US" b="0" dirty="0" smtClean="0"/>
              </a:p>
              <a:p>
                <a:r>
                  <a:rPr lang="en-US" b="0" i="0" smtClean="0">
                    <a:latin typeface="Cambria Math"/>
                  </a:rPr>
                  <a:t>1/2 𝑚𝑣_𝑓^2+1/2 𝑘𝑥_𝑓^2=1/2 𝑚𝑣_0^2+1/2 𝑘𝑥_0^2</a:t>
                </a:r>
                <a:endParaRPr lang="en-US" dirty="0" smtClean="0"/>
              </a:p>
              <a:p>
                <a:r>
                  <a:rPr lang="en-US" b="0" i="0" smtClean="0">
                    <a:latin typeface="Cambria Math"/>
                  </a:rPr>
                  <a:t>1/2 (0.050 𝑘𝑔) 𝑣_𝑓^2+0=0+1/2 (2.22×〖10〗^5  𝑁/𝑚) (0.03 𝑚)^2</a:t>
                </a:r>
                <a:endParaRPr lang="en-US" b="0" dirty="0" smtClean="0"/>
              </a:p>
              <a:p>
                <a:r>
                  <a:rPr lang="en-US" b="0" i="0" smtClean="0">
                    <a:latin typeface="Cambria Math"/>
                  </a:rPr>
                  <a:t>0.025 𝑘𝑔 𝑣_𝑓^2=99.9 𝐽</a:t>
                </a:r>
                <a:endParaRPr lang="en-US" b="0" dirty="0" smtClean="0"/>
              </a:p>
              <a:p>
                <a:r>
                  <a:rPr lang="en-US" b="0" i="0" smtClean="0">
                    <a:latin typeface="Cambria Math"/>
                  </a:rPr>
                  <a:t>𝑣_𝑓^2=3996 𝑚^2/𝑠^2 </a:t>
                </a:r>
                <a:endParaRPr lang="en-US" b="0" dirty="0" smtClean="0"/>
              </a:p>
              <a:p>
                <a:r>
                  <a:rPr lang="en-US" b="0" i="0" smtClean="0">
                    <a:latin typeface="Cambria Math"/>
                  </a:rPr>
                  <a:t>𝑣_𝑓=63.2 𝑚/𝑠</a:t>
                </a:r>
                <a:endParaRPr lang="en-US" b="0" dirty="0" smtClean="0"/>
              </a:p>
              <a:p>
                <a:r>
                  <a:rPr lang="en-US" b="0" i="0" smtClean="0">
                    <a:latin typeface="Cambria Math"/>
                  </a:rPr>
                  <a:t>𝑐) 𝐾𝐸_𝑓+𝑃𝐸_𝐺𝑓+〖𝑃𝐸〗_𝑆𝑓=𝐾𝐸_0+𝑃𝐸_𝐺0+𝑃𝐸_𝑆0</a:t>
                </a:r>
                <a:endParaRPr lang="en-US" b="0" dirty="0" smtClean="0"/>
              </a:p>
              <a:p>
                <a:r>
                  <a:rPr lang="en-US" dirty="0" smtClean="0"/>
                  <a:t>At end of barrel</a:t>
                </a:r>
              </a:p>
              <a:p>
                <a:r>
                  <a:rPr lang="en-US" b="0" i="0" smtClean="0">
                    <a:latin typeface="Cambria Math"/>
                  </a:rPr>
                  <a:t>1/2 𝑚𝑣_𝑓^2+𝑚𝑔ℎ_𝑓+0=0+0+</a:t>
                </a:r>
                <a:r>
                  <a:rPr lang="en-US" b="0" i="0" smtClean="0">
                    <a:latin typeface="Cambria Math"/>
                  </a:rPr>
                  <a:t>1</a:t>
                </a:r>
                <a:r>
                  <a:rPr lang="en-US" b="0" i="0" smtClean="0">
                    <a:latin typeface="Cambria Math"/>
                  </a:rPr>
                  <a:t>/</a:t>
                </a:r>
                <a:r>
                  <a:rPr lang="en-US" b="0" i="0" smtClean="0">
                    <a:latin typeface="Cambria Math"/>
                  </a:rPr>
                  <a:t>2 𝑘𝑥_0^2</a:t>
                </a:r>
                <a:endParaRPr lang="en-US" b="0" dirty="0" smtClean="0"/>
              </a:p>
              <a:p>
                <a:r>
                  <a:rPr lang="en-US" b="0" i="0" smtClean="0">
                    <a:latin typeface="Cambria Math"/>
                  </a:rPr>
                  <a:t>1/2 (0.050 𝑘𝑔) 𝑣_𝑓^2+(0.050 𝑘𝑔)(9.80 𝑚/𝑠^2 )(0.03 𝑚)=</a:t>
                </a:r>
                <a:r>
                  <a:rPr lang="en-US" b="0" i="0" smtClean="0">
                    <a:latin typeface="Cambria Math"/>
                  </a:rPr>
                  <a:t>1</a:t>
                </a:r>
                <a:r>
                  <a:rPr lang="en-US" b="0" i="0" smtClean="0">
                    <a:latin typeface="Cambria Math"/>
                  </a:rPr>
                  <a:t>/</a:t>
                </a:r>
                <a:r>
                  <a:rPr lang="en-US" b="0" i="0" smtClean="0">
                    <a:latin typeface="Cambria Math"/>
                  </a:rPr>
                  <a:t>2 (2.22×〖10〗^5  𝑁/𝑚) (0.03 𝑚)^2</a:t>
                </a:r>
                <a:endParaRPr lang="en-US" dirty="0" smtClean="0"/>
              </a:p>
              <a:p>
                <a:r>
                  <a:rPr lang="en-US" b="0" i="0" smtClean="0">
                    <a:latin typeface="Cambria Math"/>
                  </a:rPr>
                  <a:t>0.025 𝑘𝑔 𝑣_𝑓^2+0.0147 𝐽=99.9 𝐽</a:t>
                </a:r>
                <a:endParaRPr lang="en-US" b="0" dirty="0" smtClean="0"/>
              </a:p>
              <a:p>
                <a:r>
                  <a:rPr lang="en-US" b="0" i="0" smtClean="0">
                    <a:latin typeface="Cambria Math"/>
                  </a:rPr>
                  <a:t>0.025 𝑘𝑔 𝑣_𝑓^2=99.8853 𝐽</a:t>
                </a:r>
                <a:endParaRPr lang="en-US" b="0" dirty="0" smtClean="0"/>
              </a:p>
              <a:p>
                <a:r>
                  <a:rPr lang="en-US" b="0" i="0" smtClean="0">
                    <a:latin typeface="Cambria Math"/>
                  </a:rPr>
                  <a:t>𝑣_𝑓^2=3995.412 𝑚^2/𝑠^2 </a:t>
                </a:r>
                <a:endParaRPr lang="en-US" b="0" dirty="0" smtClean="0"/>
              </a:p>
              <a:p>
                <a:r>
                  <a:rPr lang="en-US" b="0" i="0" dirty="0" smtClean="0">
                    <a:latin typeface="Cambria Math"/>
                  </a:rPr>
                  <a:t>𝑣_</a:t>
                </a:r>
                <a:r>
                  <a:rPr lang="en-US" i="0" dirty="0" smtClean="0">
                    <a:latin typeface="Cambria Math"/>
                  </a:rPr>
                  <a:t>𝑓=63.2 𝑚/𝑠</a:t>
                </a:r>
                <a:endParaRPr lang="en-US" dirty="0" smtClean="0"/>
              </a:p>
              <a:p>
                <a:r>
                  <a:rPr lang="en-US" dirty="0" smtClean="0"/>
                  <a:t>At top of path</a:t>
                </a:r>
              </a:p>
              <a:p>
                <a:r>
                  <a:rPr lang="en-US" b="0" i="0" smtClean="0">
                    <a:latin typeface="Cambria Math"/>
                  </a:rPr>
                  <a:t>𝐾𝐸_𝑓+𝑃𝐸_𝐺𝑓=𝐾𝐸_0+𝑃𝐸_𝐺0</a:t>
                </a:r>
                <a:endParaRPr lang="en-US" b="0" dirty="0" smtClean="0"/>
              </a:p>
              <a:p>
                <a:r>
                  <a:rPr lang="en-US" b="0" i="0" smtClean="0">
                    <a:latin typeface="Cambria Math"/>
                  </a:rPr>
                  <a:t>1/2 𝑚𝑣_𝑓^2+𝑚𝑔ℎ_𝑓=1/2</a:t>
                </a:r>
                <a:r>
                  <a:rPr lang="en-US" b="0" i="0" smtClean="0">
                    <a:latin typeface="Cambria Math"/>
                  </a:rPr>
                  <a:t> 𝑚</a:t>
                </a:r>
                <a:r>
                  <a:rPr lang="en-US" b="0" i="0" smtClean="0">
                    <a:latin typeface="Cambria Math"/>
                  </a:rPr>
                  <a:t>𝑣_0^2</a:t>
                </a:r>
                <a:r>
                  <a:rPr lang="en-US" b="0" i="0" smtClean="0">
                    <a:latin typeface="Cambria Math"/>
                  </a:rPr>
                  <a:t>+𝑚𝑔ℎ_0</a:t>
                </a:r>
                <a:endParaRPr lang="en-US" b="0" dirty="0" smtClean="0"/>
              </a:p>
              <a:p>
                <a:r>
                  <a:rPr lang="en-US" b="0" i="0" smtClean="0">
                    <a:latin typeface="Cambria Math"/>
                  </a:rPr>
                  <a:t>0+(0.050 𝑘𝑔)(9.80 𝑚/𝑠^2 ) ℎ_𝑓=1/2 (0.050 𝑘𝑔) (63.2 𝑚/𝑠)^2+0</a:t>
                </a:r>
                <a:endParaRPr lang="en-US" b="0" dirty="0" smtClean="0"/>
              </a:p>
              <a:p>
                <a:r>
                  <a:rPr lang="en-US" b="0" i="0" smtClean="0">
                    <a:latin typeface="Cambria Math"/>
                  </a:rPr>
                  <a:t>(0.49 𝑘𝑔⋅𝑚/𝑠^2 ) ℎ_𝑓=99.9 𝐽</a:t>
                </a:r>
                <a:endParaRPr lang="en-US" b="0" dirty="0" smtClean="0"/>
              </a:p>
              <a:p>
                <a:r>
                  <a:rPr lang="en-US" b="0" i="0" smtClean="0">
                    <a:latin typeface="Cambria Math"/>
                  </a:rPr>
                  <a:t>ℎ_𝑓=204 𝑚</a:t>
                </a:r>
                <a:endParaRPr lang="en-US" b="0" dirty="0" smtClean="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32</a:t>
            </a:fld>
            <a:endParaRPr lang="en-US"/>
          </a:p>
        </p:txBody>
      </p:sp>
    </p:spTree>
    <p:extLst>
      <p:ext uri="{BB962C8B-B14F-4D97-AF65-F5344CB8AC3E}">
        <p14:creationId xmlns:p14="http://schemas.microsoft.com/office/powerpoint/2010/main" val="1817049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0</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r>
                        <a:rPr lang="en-US" b="0" i="1" smtClean="0">
                          <a:latin typeface="Cambria Math"/>
                        </a:rPr>
                        <m:t>=</m:t>
                      </m:r>
                      <m:r>
                        <a:rPr lang="en-US" b="0" i="1" smtClean="0">
                          <a:latin typeface="Cambria Math"/>
                        </a:rPr>
                        <m:t>𝑚𝑔</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𝑓</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Sup>
                        <m:sSubSupPr>
                          <m:ctrlPr>
                            <a:rPr lang="en-US" b="0" i="1" smtClean="0">
                              <a:latin typeface="Cambria Math" panose="02040503050406030204" pitchFamily="18" charset="0"/>
                            </a:rPr>
                          </m:ctrlPr>
                        </m:sSubSupPr>
                        <m:e>
                          <m:r>
                            <a:rPr lang="en-US" b="0" i="1" smtClean="0">
                              <a:latin typeface="Cambria Math"/>
                            </a:rPr>
                            <m:t>𝑚𝑣</m:t>
                          </m:r>
                        </m:e>
                        <m:sub>
                          <m:r>
                            <a:rPr lang="en-US" b="0" i="1" smtClean="0">
                              <a:latin typeface="Cambria Math"/>
                            </a:rPr>
                            <m:t>𝑓</m:t>
                          </m:r>
                        </m:sub>
                        <m:sup>
                          <m:r>
                            <a:rPr lang="en-US" b="0" i="1" smtClean="0">
                              <a:latin typeface="Cambria Math"/>
                            </a:rPr>
                            <m:t>2</m:t>
                          </m:r>
                        </m:sup>
                      </m:sSubSup>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20</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oMath>
                  </m:oMathPara>
                </a14:m>
                <a:endParaRPr lang="en-US" b="0" i="1"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𝑓</m:t>
                          </m:r>
                        </m:sub>
                      </m:sSub>
                      <m:r>
                        <a:rPr lang="en-US" b="0" i="1" smtClean="0">
                          <a:latin typeface="Cambria Math"/>
                        </a:rPr>
                        <m:t>=37.1 </m:t>
                      </m:r>
                      <m:r>
                        <a:rPr lang="en-US" b="0" i="1" smtClean="0">
                          <a:latin typeface="Cambria Math"/>
                        </a:rPr>
                        <m:t>𝑚</m:t>
                      </m:r>
                      <m:r>
                        <a:rPr lang="en-US" b="0" i="1" smtClean="0">
                          <a:latin typeface="Cambria Math"/>
                        </a:rPr>
                        <m:t>/</m:t>
                      </m:r>
                      <m:r>
                        <a:rPr lang="en-US" b="0" i="1" smtClean="0">
                          <a:latin typeface="Cambria Math"/>
                        </a:rPr>
                        <m:t>𝑠</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𝑃𝐸_0+𝐾𝐸_0=𝑃𝐸_𝑓+𝐾𝐸_𝑓</a:t>
                </a:r>
                <a:endParaRPr lang="en-US" b="0" dirty="0" smtClean="0"/>
              </a:p>
              <a:p>
                <a:r>
                  <a:rPr lang="en-US" b="0" i="0" smtClean="0">
                    <a:latin typeface="Cambria Math"/>
                  </a:rPr>
                  <a:t>𝑚𝑔ℎ_0+1/2 𝑚𝑣_0^2=𝑚𝑔ℎ_𝑓+1/2 〖𝑚𝑣〗_𝑓^2</a:t>
                </a:r>
                <a:endParaRPr lang="en-US" b="0" dirty="0" smtClean="0"/>
              </a:p>
              <a:p>
                <a:r>
                  <a:rPr lang="en-US" b="0" i="0" smtClean="0">
                    <a:latin typeface="Cambria Math"/>
                  </a:rPr>
                  <a:t>(1500 𝑘𝑔)(9.8 𝑚/𝑠^2 )(50 𝑚)+1/2 (1500 𝑘𝑔) (20 𝑚/𝑠)^2=0+1/2 (1500 𝑘𝑔) 𝑣_𝑓^2</a:t>
                </a:r>
                <a:endParaRPr lang="en-US" b="0" i="1" dirty="0" smtClean="0"/>
              </a:p>
              <a:p>
                <a:r>
                  <a:rPr lang="en-US" b="0" i="0" smtClean="0">
                    <a:latin typeface="Cambria Math"/>
                  </a:rPr>
                  <a:t>𝑣_𝑓=37.1 𝑚/𝑠</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33</a:t>
            </a:fld>
            <a:endParaRPr lang="en-US"/>
          </a:p>
        </p:txBody>
      </p:sp>
    </p:spTree>
    <p:extLst>
      <p:ext uri="{BB962C8B-B14F-4D97-AF65-F5344CB8AC3E}">
        <p14:creationId xmlns:p14="http://schemas.microsoft.com/office/powerpoint/2010/main" val="410197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9.2</a:t>
            </a:r>
          </a:p>
          <a:p>
            <a:r>
              <a:rPr lang="en-US" dirty="0"/>
              <a:t>OpenStax College Physics 2e 7.5-7.6</a:t>
            </a:r>
          </a:p>
        </p:txBody>
      </p:sp>
      <p:sp>
        <p:nvSpPr>
          <p:cNvPr id="4" name="Slide Number Placeholder 3"/>
          <p:cNvSpPr>
            <a:spLocks noGrp="1"/>
          </p:cNvSpPr>
          <p:nvPr>
            <p:ph type="sldNum" sz="quarter" idx="5"/>
          </p:nvPr>
        </p:nvSpPr>
        <p:spPr/>
        <p:txBody>
          <a:bodyPr/>
          <a:lstStyle/>
          <a:p>
            <a:fld id="{34A7C159-2D46-474C-BA71-8012D2C7FD0F}" type="slidenum">
              <a:rPr lang="en-US" smtClean="0"/>
              <a:t>35</a:t>
            </a:fld>
            <a:endParaRPr lang="en-US"/>
          </a:p>
        </p:txBody>
      </p:sp>
    </p:spTree>
    <p:extLst>
      <p:ext uri="{BB962C8B-B14F-4D97-AF65-F5344CB8AC3E}">
        <p14:creationId xmlns:p14="http://schemas.microsoft.com/office/powerpoint/2010/main" val="3691801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81000" y="685800"/>
            <a:ext cx="6096000" cy="34290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2D86C9-19DA-4A81-ABF0-05CA6EE2240B}" type="slidenum">
              <a:rPr lang="en-US" smtClean="0"/>
              <a:pPr eaLnBrk="1" hangingPunct="1"/>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81000" y="685800"/>
            <a:ext cx="6096000" cy="342900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B315FF-73C6-405A-B642-E915A37E4309}" type="slidenum">
              <a:rPr lang="en-US" smtClean="0"/>
              <a:pPr eaLnBrk="1" hangingPunct="1"/>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7B1CE-6D22-40A9-867F-9B13EF9264E9}" type="slidenum">
              <a:rPr lang="en-US" smtClean="0"/>
              <a:pPr eaLnBrk="1" hangingPunct="1"/>
              <a:t>38</a:t>
            </a:fld>
            <a:endParaRPr lang="en-US"/>
          </a:p>
        </p:txBody>
      </p:sp>
      <p:sp>
        <p:nvSpPr>
          <p:cNvPr id="972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972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𝑓</m:t>
                          </m:r>
                        </m:sub>
                      </m:sSub>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𝑊</m:t>
                          </m:r>
                        </m:e>
                        <m:sub>
                          <m:r>
                            <a:rPr lang="en-US" b="0" i="1" dirty="0" smtClean="0">
                              <a:latin typeface="Cambria Math"/>
                            </a:rPr>
                            <m:t>𝑛𝑐</m:t>
                          </m:r>
                        </m:sub>
                      </m:sSub>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1</m:t>
                          </m:r>
                        </m:num>
                        <m:den>
                          <m:r>
                            <a:rPr lang="en-US" b="0" i="1" smtClean="0">
                              <a:latin typeface="Cambria Math"/>
                              <a:sym typeface="Symbol" pitchFamily="18" charset="2"/>
                            </a:rPr>
                            <m:t>2</m:t>
                          </m:r>
                        </m:den>
                      </m:f>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sSup>
                        <m:sSupPr>
                          <m:ctrlPr>
                            <a:rPr lang="en-US" b="0" i="1" smtClean="0">
                              <a:latin typeface="Cambria Math" panose="02040503050406030204" pitchFamily="18" charset="0"/>
                              <a:sym typeface="Symbol" pitchFamily="18" charset="2"/>
                            </a:rPr>
                          </m:ctrlPr>
                        </m:sSupPr>
                        <m:e>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0</m:t>
                              </m:r>
                            </m:e>
                          </m:d>
                        </m:e>
                        <m:sup>
                          <m:r>
                            <a:rPr lang="en-US" b="0" i="1" smtClean="0">
                              <a:latin typeface="Cambria Math"/>
                              <a:sym typeface="Symbol" pitchFamily="18" charset="2"/>
                            </a:rPr>
                            <m:t>2</m:t>
                          </m:r>
                        </m:sup>
                      </m:sSup>
                      <m:r>
                        <a:rPr lang="en-US" b="0" i="1"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9.8</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sSup>
                                <m:sSupPr>
                                  <m:ctrlPr>
                                    <a:rPr lang="en-US" b="0" i="1" smtClean="0">
                                      <a:latin typeface="Cambria Math" panose="02040503050406030204" pitchFamily="18" charset="0"/>
                                      <a:sym typeface="Symbol" pitchFamily="18" charset="2"/>
                                    </a:rPr>
                                  </m:ctrlPr>
                                </m:sSupPr>
                                <m:e>
                                  <m:r>
                                    <a:rPr lang="en-US" b="0" i="1" smtClean="0">
                                      <a:latin typeface="Cambria Math"/>
                                      <a:sym typeface="Symbol" pitchFamily="18" charset="2"/>
                                    </a:rPr>
                                    <m:t>𝑠</m:t>
                                  </m:r>
                                </m:e>
                                <m:sup>
                                  <m:r>
                                    <a:rPr lang="en-US" b="0" i="1" smtClean="0">
                                      <a:latin typeface="Cambria Math"/>
                                      <a:sym typeface="Symbol" pitchFamily="18" charset="2"/>
                                    </a:rPr>
                                    <m:t>2</m:t>
                                  </m:r>
                                </m:sup>
                              </m:sSup>
                            </m:den>
                          </m:f>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0</m:t>
                          </m:r>
                        </m:e>
                      </m:d>
                      <m:r>
                        <a:rPr lang="en-US" b="0" i="1" smtClean="0">
                          <a:latin typeface="Cambria Math"/>
                          <a:sym typeface="Symbol" pitchFamily="18" charset="2"/>
                        </a:rPr>
                        <m:t>+</m:t>
                      </m:r>
                      <m:sSub>
                        <m:sSubPr>
                          <m:ctrlPr>
                            <a:rPr lang="en-US" b="0" i="1" smtClean="0">
                              <a:latin typeface="Cambria Math" panose="02040503050406030204" pitchFamily="18" charset="0"/>
                              <a:sym typeface="Symbol" pitchFamily="18" charset="2"/>
                            </a:rPr>
                          </m:ctrlPr>
                        </m:sSubPr>
                        <m:e>
                          <m:r>
                            <a:rPr lang="en-US" b="0" i="1" smtClean="0">
                              <a:latin typeface="Cambria Math"/>
                              <a:sym typeface="Symbol" pitchFamily="18" charset="2"/>
                            </a:rPr>
                            <m:t>𝑊</m:t>
                          </m:r>
                        </m:e>
                        <m:sub>
                          <m:r>
                            <a:rPr lang="en-US" b="0" i="1" smtClean="0">
                              <a:latin typeface="Cambria Math"/>
                              <a:sym typeface="Symbol" pitchFamily="18" charset="2"/>
                            </a:rPr>
                            <m:t>𝑛𝑐</m:t>
                          </m:r>
                        </m:sub>
                      </m:sSub>
                      <m:r>
                        <a:rPr lang="en-US" b="0" i="1" smtClean="0">
                          <a:latin typeface="Cambria Math"/>
                          <a:sym typeface="Symbol" pitchFamily="18" charset="2"/>
                        </a:rPr>
                        <m:t>=</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1</m:t>
                          </m:r>
                        </m:num>
                        <m:den>
                          <m:r>
                            <a:rPr lang="en-US" b="0" i="1" smtClean="0">
                              <a:latin typeface="Cambria Math"/>
                              <a:sym typeface="Symbol" pitchFamily="18" charset="2"/>
                            </a:rPr>
                            <m:t>2</m:t>
                          </m:r>
                        </m:den>
                      </m:f>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sSup>
                        <m:sSupPr>
                          <m:ctrlPr>
                            <a:rPr lang="en-US" b="0" i="1" smtClean="0">
                              <a:latin typeface="Cambria Math" panose="02040503050406030204" pitchFamily="18" charset="0"/>
                              <a:sym typeface="Symbol" pitchFamily="18" charset="2"/>
                            </a:rPr>
                          </m:ctrlPr>
                        </m:sSupPr>
                        <m:e>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500</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r>
                                    <a:rPr lang="en-US" b="0" i="1" smtClean="0">
                                      <a:latin typeface="Cambria Math"/>
                                      <a:sym typeface="Symbol" pitchFamily="18" charset="2"/>
                                    </a:rPr>
                                    <m:t>𝑠</m:t>
                                  </m:r>
                                </m:den>
                              </m:f>
                            </m:e>
                          </m:d>
                        </m:e>
                        <m:sup>
                          <m:r>
                            <a:rPr lang="en-US" b="0" i="1" smtClean="0">
                              <a:latin typeface="Cambria Math"/>
                              <a:sym typeface="Symbol" pitchFamily="18" charset="2"/>
                            </a:rPr>
                            <m:t>2</m:t>
                          </m:r>
                        </m:sup>
                      </m:sSup>
                      <m:r>
                        <a:rPr lang="en-US" b="0" i="1" smtClean="0">
                          <a:latin typeface="Cambria Math"/>
                          <a:sym typeface="Symbol" pitchFamily="18" charset="2"/>
                        </a:rPr>
                        <m:t>+</m:t>
                      </m:r>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200 </m:t>
                          </m:r>
                          <m:r>
                            <a:rPr lang="en-US" b="0" i="1" smtClean="0">
                              <a:latin typeface="Cambria Math"/>
                              <a:sym typeface="Symbol" pitchFamily="18" charset="2"/>
                            </a:rPr>
                            <m:t>𝑘𝑔</m:t>
                          </m:r>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9.8</m:t>
                          </m:r>
                          <m:f>
                            <m:fPr>
                              <m:ctrlPr>
                                <a:rPr lang="en-US" b="0" i="1" smtClean="0">
                                  <a:latin typeface="Cambria Math" panose="02040503050406030204" pitchFamily="18" charset="0"/>
                                  <a:sym typeface="Symbol" pitchFamily="18" charset="2"/>
                                </a:rPr>
                              </m:ctrlPr>
                            </m:fPr>
                            <m:num>
                              <m:r>
                                <a:rPr lang="en-US" b="0" i="1" smtClean="0">
                                  <a:latin typeface="Cambria Math"/>
                                  <a:sym typeface="Symbol" pitchFamily="18" charset="2"/>
                                </a:rPr>
                                <m:t>𝑚</m:t>
                              </m:r>
                            </m:num>
                            <m:den>
                              <m:sSup>
                                <m:sSupPr>
                                  <m:ctrlPr>
                                    <a:rPr lang="en-US" b="0" i="1" smtClean="0">
                                      <a:latin typeface="Cambria Math" panose="02040503050406030204" pitchFamily="18" charset="0"/>
                                      <a:sym typeface="Symbol" pitchFamily="18" charset="2"/>
                                    </a:rPr>
                                  </m:ctrlPr>
                                </m:sSupPr>
                                <m:e>
                                  <m:r>
                                    <a:rPr lang="en-US" b="0" i="1" smtClean="0">
                                      <a:latin typeface="Cambria Math"/>
                                      <a:sym typeface="Symbol" pitchFamily="18" charset="2"/>
                                    </a:rPr>
                                    <m:t>𝑠</m:t>
                                  </m:r>
                                </m:e>
                                <m:sup>
                                  <m:r>
                                    <a:rPr lang="en-US" b="0" i="1" smtClean="0">
                                      <a:latin typeface="Cambria Math"/>
                                      <a:sym typeface="Symbol" pitchFamily="18" charset="2"/>
                                    </a:rPr>
                                    <m:t>2</m:t>
                                  </m:r>
                                </m:sup>
                              </m:sSup>
                            </m:den>
                          </m:f>
                        </m:e>
                      </m:d>
                      <m:d>
                        <m:dPr>
                          <m:ctrlPr>
                            <a:rPr lang="en-US" b="0" i="1" smtClean="0">
                              <a:latin typeface="Cambria Math" panose="02040503050406030204" pitchFamily="18" charset="0"/>
                              <a:sym typeface="Symbol" pitchFamily="18" charset="2"/>
                            </a:rPr>
                          </m:ctrlPr>
                        </m:dPr>
                        <m:e>
                          <m:r>
                            <a:rPr lang="en-US" b="0" i="1" smtClean="0">
                              <a:latin typeface="Cambria Math"/>
                              <a:sym typeface="Symbol" pitchFamily="18" charset="2"/>
                            </a:rPr>
                            <m:t>5000 </m:t>
                          </m:r>
                          <m:r>
                            <a:rPr lang="en-US" b="0" i="1" smtClean="0">
                              <a:latin typeface="Cambria Math"/>
                              <a:sym typeface="Symbol" pitchFamily="18" charset="2"/>
                            </a:rPr>
                            <m:t>𝑚</m:t>
                          </m:r>
                        </m:e>
                      </m:d>
                    </m:oMath>
                  </m:oMathPara>
                </a14:m>
                <a:endParaRPr 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𝑊</m:t>
                          </m:r>
                        </m:e>
                        <m:sub>
                          <m:r>
                            <a:rPr lang="en-US" b="0" i="1" dirty="0" smtClean="0">
                              <a:latin typeface="Cambria Math"/>
                              <a:sym typeface="Symbol" pitchFamily="18" charset="2"/>
                            </a:rPr>
                            <m:t>𝑛𝑐</m:t>
                          </m:r>
                        </m:sub>
                      </m:sSub>
                      <m:r>
                        <a:rPr lang="en-US" i="1" dirty="0" smtClean="0">
                          <a:latin typeface="Cambria Math"/>
                          <a:sym typeface="Symbol" pitchFamily="18" charset="2"/>
                        </a:rPr>
                        <m:t>=2.50</m:t>
                      </m:r>
                      <m:r>
                        <a:rPr lang="en-US" b="0" i="1" dirty="0" smtClean="0">
                          <a:latin typeface="Cambria Math"/>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7</m:t>
                          </m:r>
                        </m:sup>
                      </m:sSup>
                      <m:r>
                        <a:rPr lang="en-US" b="0" i="1" dirty="0" smtClean="0">
                          <a:latin typeface="Cambria Math"/>
                          <a:sym typeface="Symbol" pitchFamily="18" charset="2"/>
                        </a:rPr>
                        <m:t> </m:t>
                      </m:r>
                      <m:r>
                        <a:rPr lang="en-US" i="1" dirty="0" smtClean="0">
                          <a:latin typeface="Cambria Math"/>
                          <a:sym typeface="Symbol" pitchFamily="18" charset="2"/>
                        </a:rPr>
                        <m:t>𝐽</m:t>
                      </m:r>
                      <m:r>
                        <a:rPr lang="en-US" i="1" dirty="0" smtClean="0">
                          <a:latin typeface="Cambria Math"/>
                          <a:sym typeface="Symbol" pitchFamily="18" charset="2"/>
                        </a:rPr>
                        <m:t>+9.80×</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6</m:t>
                          </m:r>
                        </m:sup>
                      </m:sSup>
                      <m:r>
                        <a:rPr lang="en-US" b="0" i="1" dirty="0" smtClean="0">
                          <a:latin typeface="Cambria Math"/>
                          <a:sym typeface="Symbol" pitchFamily="18" charset="2"/>
                        </a:rPr>
                        <m:t> </m:t>
                      </m:r>
                      <m:r>
                        <a:rPr lang="en-US" i="1" dirty="0" smtClean="0">
                          <a:latin typeface="Cambria Math"/>
                          <a:sym typeface="Symbol" pitchFamily="18" charset="2"/>
                        </a:rPr>
                        <m:t>𝐽</m:t>
                      </m:r>
                      <m:r>
                        <a:rPr lang="en-US" i="1" dirty="0" smtClean="0">
                          <a:latin typeface="Cambria Math"/>
                          <a:sym typeface="Symbol" pitchFamily="18" charset="2"/>
                        </a:rPr>
                        <m:t> </m:t>
                      </m:r>
                    </m:oMath>
                  </m:oMathPara>
                </a14:m>
                <a:endParaRPr 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sym typeface="Symbol" pitchFamily="18" charset="2"/>
                            </a:rPr>
                          </m:ctrlPr>
                        </m:sSubPr>
                        <m:e>
                          <m:r>
                            <a:rPr lang="en-US" b="0" i="1" dirty="0" smtClean="0">
                              <a:latin typeface="Cambria Math"/>
                              <a:sym typeface="Symbol" pitchFamily="18" charset="2"/>
                            </a:rPr>
                            <m:t>𝑊</m:t>
                          </m:r>
                        </m:e>
                        <m:sub>
                          <m:r>
                            <a:rPr lang="en-US" b="0" i="1" dirty="0" smtClean="0">
                              <a:latin typeface="Cambria Math"/>
                              <a:sym typeface="Symbol" pitchFamily="18" charset="2"/>
                            </a:rPr>
                            <m:t>𝑛𝑐</m:t>
                          </m:r>
                        </m:sub>
                      </m:sSub>
                      <m:r>
                        <a:rPr lang="en-US" i="1" dirty="0" smtClean="0">
                          <a:latin typeface="Cambria Math"/>
                          <a:sym typeface="Symbol" pitchFamily="18" charset="2"/>
                        </a:rPr>
                        <m:t>=3.48</m:t>
                      </m:r>
                      <m:r>
                        <a:rPr lang="en-US" b="0" i="1" dirty="0" smtClean="0">
                          <a:latin typeface="Cambria Math"/>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smtClean="0">
                              <a:latin typeface="Cambria Math"/>
                              <a:sym typeface="Symbol" pitchFamily="18" charset="2"/>
                            </a:rPr>
                            <m:t>10</m:t>
                          </m:r>
                        </m:e>
                        <m:sup>
                          <m:r>
                            <a:rPr lang="en-US" b="0" i="1" dirty="0" smtClean="0">
                              <a:latin typeface="Cambria Math"/>
                              <a:sym typeface="Symbol" pitchFamily="18" charset="2"/>
                            </a:rPr>
                            <m:t>7</m:t>
                          </m:r>
                        </m:sup>
                      </m:sSup>
                      <m:r>
                        <a:rPr lang="en-US" b="0" i="1" dirty="0" smtClean="0">
                          <a:latin typeface="Cambria Math"/>
                          <a:sym typeface="Symbol" pitchFamily="18" charset="2"/>
                        </a:rPr>
                        <m:t> </m:t>
                      </m:r>
                      <m:r>
                        <a:rPr lang="en-US" i="1" dirty="0" smtClean="0">
                          <a:latin typeface="Cambria Math"/>
                          <a:sym typeface="Symbol" pitchFamily="18" charset="2"/>
                        </a:rPr>
                        <m:t>𝐽</m:t>
                      </m:r>
                    </m:oMath>
                  </m:oMathPara>
                </a14:m>
                <a:endParaRPr lang="en-US" baseline="-25000" dirty="0">
                  <a:sym typeface="Symbol" pitchFamily="18" charset="2"/>
                </a:endParaRPr>
              </a:p>
            </p:txBody>
          </p:sp>
        </mc:Choice>
        <mc:Fallback xmlns="">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𝐸_𝑓</a:t>
                </a:r>
                <a:endParaRPr lang="en-US" dirty="0" smtClean="0">
                  <a:sym typeface="Symbol" pitchFamily="18" charset="2"/>
                </a:endParaRPr>
              </a:p>
              <a:p>
                <a:pPr eaLnBrk="1" hangingPunct="1"/>
                <a:r>
                  <a:rPr lang="en-US" b="0" i="0" dirty="0" smtClean="0">
                    <a:latin typeface="Cambria Math"/>
                  </a:rPr>
                  <a:t>1/2 𝑚𝑣_0^2+𝑚𝑔ℎ_0+𝑊_𝑛𝑐=1/2 𝑚𝑣_𝑓^2+𝑚𝑔ℎ_𝑓</a:t>
                </a:r>
                <a:endParaRPr lang="en-US" b="0" i="1" dirty="0" smtClean="0">
                  <a:latin typeface="Cambria Math"/>
                </a:endParaRPr>
              </a:p>
              <a:p>
                <a:pPr eaLnBrk="1" hangingPunct="1"/>
                <a:r>
                  <a:rPr lang="en-US" b="0" i="0" smtClean="0">
                    <a:latin typeface="Cambria Math"/>
                    <a:sym typeface="Symbol" pitchFamily="18" charset="2"/>
                  </a:rPr>
                  <a:t>1/2 (200 𝑘𝑔) (0)^2+(200 𝑘𝑔)(9.8 𝑚/𝑠^2 )(0)+𝑊_𝑛𝑐=1/2 (200 𝑘𝑔) (500 𝑚/𝑠)^2+(200 𝑘𝑔)(9.8 𝑚/𝑠^2 )(5000 𝑚)</a:t>
                </a:r>
                <a:endParaRPr lang="en-US" i="1" dirty="0" smtClean="0">
                  <a:latin typeface="Cambria Math"/>
                  <a:sym typeface="Symbol" pitchFamily="18" charset="2"/>
                </a:endParaRPr>
              </a:p>
              <a:p>
                <a:pPr eaLnBrk="1" hangingPunct="1"/>
                <a:r>
                  <a:rPr lang="en-US" b="0" i="0" dirty="0" smtClean="0">
                    <a:latin typeface="Cambria Math"/>
                    <a:sym typeface="Symbol" pitchFamily="18" charset="2"/>
                  </a:rPr>
                  <a:t>𝑊_𝑛𝑐</a:t>
                </a:r>
                <a:r>
                  <a:rPr lang="en-US" i="0" dirty="0" smtClean="0">
                    <a:latin typeface="Cambria Math"/>
                    <a:sym typeface="Symbol" pitchFamily="18" charset="2"/>
                  </a:rPr>
                  <a:t>=2.50</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〗^7  </a:t>
                </a:r>
                <a:r>
                  <a:rPr lang="en-US" i="0" dirty="0" smtClean="0">
                    <a:latin typeface="Cambria Math"/>
                    <a:sym typeface="Symbol" pitchFamily="18" charset="2"/>
                  </a:rPr>
                  <a:t>𝐽+9.80</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〗^6  </a:t>
                </a:r>
                <a:r>
                  <a:rPr lang="en-US" i="0" dirty="0" smtClean="0">
                    <a:latin typeface="Cambria Math"/>
                    <a:sym typeface="Symbol" pitchFamily="18" charset="2"/>
                  </a:rPr>
                  <a:t>𝐽 </a:t>
                </a:r>
                <a:endParaRPr lang="en-US" dirty="0" smtClean="0">
                  <a:sym typeface="Symbol" pitchFamily="18" charset="2"/>
                </a:endParaRPr>
              </a:p>
              <a:p>
                <a:pPr eaLnBrk="1" hangingPunct="1"/>
                <a:r>
                  <a:rPr lang="en-US" b="0" i="0" dirty="0" smtClean="0">
                    <a:latin typeface="Cambria Math"/>
                    <a:sym typeface="Symbol" pitchFamily="18" charset="2"/>
                  </a:rPr>
                  <a:t>𝑊_𝑛𝑐</a:t>
                </a:r>
                <a:r>
                  <a:rPr lang="en-US" i="0" dirty="0" smtClean="0">
                    <a:latin typeface="Cambria Math"/>
                    <a:sym typeface="Symbol" pitchFamily="18" charset="2"/>
                  </a:rPr>
                  <a:t>=3.48</a:t>
                </a:r>
                <a:r>
                  <a:rPr lang="en-US" b="0" i="0" dirty="0" smtClean="0">
                    <a:latin typeface="Cambria Math"/>
                    <a:sym typeface="Symbol" pitchFamily="18" charset="2"/>
                  </a:rPr>
                  <a:t>×〖</a:t>
                </a:r>
                <a:r>
                  <a:rPr lang="en-US" i="0" dirty="0" smtClean="0">
                    <a:latin typeface="Cambria Math"/>
                    <a:sym typeface="Symbol" pitchFamily="18" charset="2"/>
                  </a:rPr>
                  <a:t>10</a:t>
                </a:r>
                <a:r>
                  <a:rPr lang="en-US" b="0" i="0" dirty="0" smtClean="0">
                    <a:latin typeface="Cambria Math"/>
                    <a:sym typeface="Symbol" pitchFamily="18" charset="2"/>
                  </a:rPr>
                  <a:t>〗^7  </a:t>
                </a:r>
                <a:r>
                  <a:rPr lang="en-US" i="0" dirty="0" smtClean="0">
                    <a:latin typeface="Cambria Math"/>
                    <a:sym typeface="Symbol" pitchFamily="18" charset="2"/>
                  </a:rPr>
                  <a:t>𝐽</a:t>
                </a:r>
                <a:endParaRPr lang="en-US" baseline="-25000" dirty="0" smtClean="0">
                  <a:sym typeface="Symbol" pitchFamily="18" charset="2"/>
                </a:endParaRPr>
              </a:p>
            </p:txBody>
          </p:sp>
        </mc:Fallback>
      </mc:AlternateContent>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9449E6-CEAD-40E2-A24B-0099166B187A}" type="slidenum">
              <a:rPr lang="en-US" smtClean="0"/>
              <a:pPr eaLnBrk="1" hangingPunct="1"/>
              <a:t>39</a:t>
            </a:fld>
            <a:endParaRPr lang="en-US"/>
          </a:p>
        </p:txBody>
      </p:sp>
      <p:sp>
        <p:nvSpPr>
          <p:cNvPr id="11264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1264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m:t>
                      </m:r>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10 </m:t>
                          </m:r>
                          <m:r>
                            <a:rPr lang="en-US" b="0" i="1" smtClean="0">
                              <a:latin typeface="Cambria Math"/>
                            </a:rPr>
                            <m:t>𝑚</m:t>
                          </m:r>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𝑛𝑐</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1500 </m:t>
                          </m:r>
                          <m:r>
                            <a:rPr lang="en-US" b="0" i="1" smtClean="0">
                              <a:latin typeface="Cambria Math"/>
                            </a:rPr>
                            <m:t>𝑘𝑔</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12</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e>
                          </m:d>
                        </m:e>
                        <m:sup>
                          <m:r>
                            <a:rPr lang="en-US" b="0" i="1" smtClean="0">
                              <a:latin typeface="Cambria Math"/>
                            </a:rPr>
                            <m:t>2</m:t>
                          </m:r>
                        </m:sup>
                      </m:sSup>
                      <m:r>
                        <a:rPr lang="en-US" b="0" i="1" smtClean="0">
                          <a:latin typeface="Cambria Math"/>
                        </a:rPr>
                        <m:t>+0</m:t>
                      </m:r>
                    </m:oMath>
                  </m:oMathPara>
                </a14:m>
                <a:endParaRPr lang="en-US" dirty="0"/>
              </a:p>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r>
                        <a:rPr lang="en-US" b="0" i="1" dirty="0" smtClean="0">
                          <a:latin typeface="Cambria Math"/>
                        </a:rPr>
                        <m:t>−</m:t>
                      </m:r>
                      <m:r>
                        <a:rPr lang="en-US" i="1" dirty="0" smtClean="0">
                          <a:latin typeface="Cambria Math"/>
                        </a:rPr>
                        <m:t>39000</m:t>
                      </m:r>
                      <m:r>
                        <a:rPr lang="en-US" b="0" i="1" dirty="0" smtClean="0">
                          <a:latin typeface="Cambria Math"/>
                        </a:rPr>
                        <m:t> </m:t>
                      </m:r>
                      <m:r>
                        <a:rPr lang="en-US" i="1" dirty="0" smtClean="0">
                          <a:latin typeface="Cambria Math"/>
                        </a:rPr>
                        <m:t>𝐽</m:t>
                      </m:r>
                    </m:oMath>
                  </m:oMathPara>
                </a14:m>
                <a:endParaRPr lang="en-US" dirty="0"/>
              </a:p>
            </p:txBody>
          </p:sp>
        </mc:Choice>
        <mc:Fallback xmlns="">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i="0" dirty="0" err="1" smtClean="0">
                    <a:latin typeface="Cambria Math"/>
                  </a:rPr>
                  <a:t>𝐸</a:t>
                </a:r>
                <a:r>
                  <a:rPr lang="en-US" b="0" i="0" dirty="0" smtClean="0">
                    <a:latin typeface="Cambria Math"/>
                  </a:rPr>
                  <a:t>_𝑓</a:t>
                </a:r>
                <a:endParaRPr lang="en-US" dirty="0" smtClean="0"/>
              </a:p>
              <a:p>
                <a:pPr eaLnBrk="1" hangingPunct="1"/>
                <a:r>
                  <a:rPr lang="en-US" b="0" i="0" dirty="0" smtClean="0">
                    <a:latin typeface="Cambria Math"/>
                  </a:rPr>
                  <a:t>1/2 𝑚𝑣_0^2+𝑚𝑔ℎ_0+</a:t>
                </a:r>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1/2 𝑚𝑣_𝑓^2+𝑚𝑔ℎ_𝑓</a:t>
                </a:r>
                <a:endParaRPr lang="en-US" dirty="0" smtClean="0"/>
              </a:p>
              <a:p>
                <a:pPr eaLnBrk="1" hangingPunct="1"/>
                <a:r>
                  <a:rPr lang="en-US" b="0" i="0" smtClean="0">
                    <a:latin typeface="Cambria Math"/>
                  </a:rPr>
                  <a:t>0+(1500 𝑘𝑔)(9.8 𝑚/𝑠^2 )(10 𝑚)+𝑊_𝑛𝑐=1/2 (1500 𝑘𝑔) (12 𝑚/𝑠)^2+0</a:t>
                </a:r>
                <a:endParaRPr lang="en-US" dirty="0" smtClean="0"/>
              </a:p>
              <a:p>
                <a:pPr eaLnBrk="1" hangingPunct="1"/>
                <a:r>
                  <a:rPr lang="en-US" i="0" dirty="0" smtClean="0">
                    <a:latin typeface="Cambria Math"/>
                  </a:rPr>
                  <a:t>𝑊</a:t>
                </a:r>
                <a:r>
                  <a:rPr lang="en-US" b="0" i="0" dirty="0" smtClean="0">
                    <a:latin typeface="Cambria Math"/>
                  </a:rPr>
                  <a:t>_𝑛𝑐</a:t>
                </a:r>
                <a:r>
                  <a:rPr lang="en-US" i="0" dirty="0" smtClean="0">
                    <a:latin typeface="Cambria Math"/>
                  </a:rPr>
                  <a:t>=</a:t>
                </a:r>
                <a:r>
                  <a:rPr lang="en-US" b="0" i="0" dirty="0" smtClean="0">
                    <a:latin typeface="Cambria Math"/>
                  </a:rPr>
                  <a:t>−</a:t>
                </a:r>
                <a:r>
                  <a:rPr lang="en-US" i="0" dirty="0" smtClean="0">
                    <a:latin typeface="Cambria Math"/>
                  </a:rPr>
                  <a:t>39000</a:t>
                </a:r>
                <a:r>
                  <a:rPr lang="en-US" b="0" i="0" dirty="0" smtClean="0">
                    <a:latin typeface="Cambria Math"/>
                  </a:rPr>
                  <a:t> </a:t>
                </a:r>
                <a:r>
                  <a:rPr lang="en-US" i="0" dirty="0" smtClean="0">
                    <a:latin typeface="Cambria Math"/>
                  </a:rPr>
                  <a:t>𝐽</a:t>
                </a:r>
                <a:endParaRPr lang="en-US" dirty="0" smtClean="0"/>
              </a:p>
            </p:txBody>
          </p:sp>
        </mc:Fallback>
      </mc:AlternateContent>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03321F-3B50-474C-966F-8916D2AB7D93}" type="slidenum">
              <a:rPr lang="en-US" smtClean="0"/>
              <a:pPr eaLnBrk="1" hangingPunct="1"/>
              <a:t>40</a:t>
            </a:fld>
            <a:endParaRPr lang="en-US"/>
          </a:p>
        </p:txBody>
      </p:sp>
      <p:sp>
        <p:nvSpPr>
          <p:cNvPr id="11366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11366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𝐸</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𝑊</m:t>
                          </m:r>
                        </m:e>
                        <m:sub>
                          <m:r>
                            <a:rPr lang="en-US" b="0" i="1" dirty="0" smtClean="0">
                              <a:latin typeface="Cambria Math"/>
                            </a:rPr>
                            <m:t>𝑛𝑐</m:t>
                          </m:r>
                        </m:sub>
                      </m:sSub>
                      <m:r>
                        <a:rPr lang="en-US" i="1" dirty="0" smtClean="0">
                          <a:latin typeface="Cambria Math"/>
                        </a:rPr>
                        <m:t>=</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0</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0</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𝑊</m:t>
                          </m:r>
                        </m:e>
                        <m:sub>
                          <m:r>
                            <a:rPr lang="en-US" b="0" i="1" dirty="0" smtClean="0">
                              <a:latin typeface="Cambria Math"/>
                            </a:rPr>
                            <m:t>𝑛𝑐</m:t>
                          </m:r>
                        </m:sub>
                      </m:sSub>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b="0" i="1" dirty="0" smtClean="0">
                          <a:latin typeface="Cambria Math"/>
                        </a:rPr>
                        <m:t>𝑚</m:t>
                      </m:r>
                      <m:sSubSup>
                        <m:sSubSupPr>
                          <m:ctrlPr>
                            <a:rPr lang="en-US" b="0" i="1" dirty="0" smtClean="0">
                              <a:latin typeface="Cambria Math" panose="02040503050406030204" pitchFamily="18" charset="0"/>
                            </a:rPr>
                          </m:ctrlPr>
                        </m:sSubSupPr>
                        <m:e>
                          <m:r>
                            <a:rPr lang="en-US" b="0"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r>
                        <a:rPr lang="en-US" b="0" i="1" dirty="0" smtClean="0">
                          <a:latin typeface="Cambria Math"/>
                        </a:rPr>
                        <m:t>𝑚𝑔</m:t>
                      </m:r>
                      <m:sSub>
                        <m:sSubPr>
                          <m:ctrlPr>
                            <a:rPr lang="en-US" b="0" i="1" dirty="0" smtClean="0">
                              <a:latin typeface="Cambria Math" panose="02040503050406030204" pitchFamily="18" charset="0"/>
                            </a:rPr>
                          </m:ctrlPr>
                        </m:sSubPr>
                        <m:e>
                          <m:r>
                            <a:rPr lang="en-US" b="0" i="1" dirty="0" smtClean="0">
                              <a:latin typeface="Cambria Math"/>
                            </a:rPr>
                            <m:t>h</m:t>
                          </m:r>
                        </m:e>
                        <m:sub>
                          <m:r>
                            <a:rPr lang="en-US" b="0" i="1" dirty="0" smtClean="0">
                              <a:latin typeface="Cambria Math"/>
                            </a:rPr>
                            <m:t>𝑓</m:t>
                          </m:r>
                        </m:sub>
                      </m:sSub>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0+0+800000 </m:t>
                      </m:r>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90 </m:t>
                          </m:r>
                          <m:r>
                            <a:rPr lang="en-US" b="0" i="1" smtClean="0">
                              <a:latin typeface="Cambria Math"/>
                            </a:rPr>
                            <m:t>𝑘𝑔</m:t>
                          </m:r>
                        </m:e>
                      </m:d>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90 </m:t>
                          </m:r>
                          <m:r>
                            <a:rPr lang="en-US" b="0" i="1" smtClean="0">
                              <a:latin typeface="Cambria Math"/>
                            </a:rPr>
                            <m:t>𝑘𝑔</m:t>
                          </m:r>
                        </m:e>
                      </m:d>
                      <m:d>
                        <m:dPr>
                          <m:ctrlPr>
                            <a:rPr lang="en-US" b="0" i="1" smtClean="0">
                              <a:latin typeface="Cambria Math" panose="02040503050406030204" pitchFamily="18" charset="0"/>
                            </a:rPr>
                          </m:ctrlPr>
                        </m:dPr>
                        <m:e>
                          <m:r>
                            <a:rPr lang="en-US" b="0" i="1" smtClean="0">
                              <a:latin typeface="Cambria Math"/>
                            </a:rPr>
                            <m:t>9.8</m:t>
                          </m:r>
                          <m:f>
                            <m:fPr>
                              <m:ctrlPr>
                                <a:rPr lang="en-US" b="0" i="1" smtClean="0">
                                  <a:latin typeface="Cambria Math" panose="02040503050406030204" pitchFamily="18" charset="0"/>
                                </a:rPr>
                              </m:ctrlPr>
                            </m:fPr>
                            <m:num>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e>
                      </m:d>
                      <m:d>
                        <m:dPr>
                          <m:ctrlPr>
                            <a:rPr lang="en-US" b="0" i="1" smtClean="0">
                              <a:latin typeface="Cambria Math" panose="02040503050406030204" pitchFamily="18" charset="0"/>
                            </a:rPr>
                          </m:ctrlPr>
                        </m:dPr>
                        <m:e>
                          <m:r>
                            <a:rPr lang="en-US" b="0" i="1" smtClean="0">
                              <a:latin typeface="Cambria Math"/>
                            </a:rPr>
                            <m:t>50 </m:t>
                          </m:r>
                          <m:r>
                            <a:rPr lang="en-US" b="0" i="1" smtClean="0">
                              <a:latin typeface="Cambria Math"/>
                            </a:rPr>
                            <m:t>𝑚</m:t>
                          </m:r>
                        </m:e>
                      </m:d>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129.6</m:t>
                      </m:r>
                      <m:f>
                        <m:fPr>
                          <m:ctrlPr>
                            <a:rPr lang="en-US" i="1" dirty="0" smtClean="0">
                              <a:latin typeface="Cambria Math" panose="02040503050406030204" pitchFamily="18" charset="0"/>
                            </a:rPr>
                          </m:ctrlPr>
                        </m:fPr>
                        <m:num>
                          <m:r>
                            <a:rPr lang="en-US" i="1" dirty="0" smtClean="0">
                              <a:latin typeface="Cambria Math"/>
                            </a:rPr>
                            <m:t>𝑚</m:t>
                          </m:r>
                        </m:num>
                        <m:den>
                          <m:r>
                            <a:rPr lang="en-US" i="1" dirty="0" smtClean="0">
                              <a:latin typeface="Cambria Math"/>
                            </a:rPr>
                            <m:t>𝑠</m:t>
                          </m:r>
                        </m:den>
                      </m:f>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𝑣</m:t>
                          </m:r>
                        </m:e>
                        <m:sub>
                          <m:r>
                            <a:rPr lang="en-US" b="0" i="1" dirty="0" smtClean="0">
                              <a:latin typeface="Cambria Math"/>
                            </a:rPr>
                            <m:t>𝑓</m:t>
                          </m:r>
                        </m:sub>
                      </m:sSub>
                    </m:oMath>
                  </m:oMathPara>
                </a14:m>
                <a:endParaRPr lang="en-US" dirty="0"/>
              </a:p>
            </p:txBody>
          </p:sp>
        </mc:Choice>
        <mc:Fallback xmlns="">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smtClean="0">
                    <a:latin typeface="Cambria Math"/>
                  </a:rPr>
                  <a:t>𝐸_0+</a:t>
                </a:r>
                <a:r>
                  <a:rPr lang="en-US" i="0" dirty="0" smtClean="0">
                    <a:latin typeface="Cambria Math"/>
                  </a:rPr>
                  <a:t>𝑊</a:t>
                </a:r>
                <a:r>
                  <a:rPr lang="en-US" b="0" i="0" dirty="0" smtClean="0">
                    <a:latin typeface="Cambria Math"/>
                  </a:rPr>
                  <a:t>_𝑛𝑐</a:t>
                </a:r>
                <a:r>
                  <a:rPr lang="en-US" i="0" dirty="0" smtClean="0">
                    <a:latin typeface="Cambria Math"/>
                  </a:rPr>
                  <a:t>=</a:t>
                </a:r>
                <a:r>
                  <a:rPr lang="en-US" i="0" dirty="0" err="1" smtClean="0">
                    <a:latin typeface="Cambria Math"/>
                  </a:rPr>
                  <a:t>𝐸</a:t>
                </a:r>
                <a:r>
                  <a:rPr lang="en-US" b="0" i="0" dirty="0" smtClean="0">
                    <a:latin typeface="Cambria Math"/>
                  </a:rPr>
                  <a:t>_𝑓</a:t>
                </a:r>
                <a:endParaRPr lang="en-US" dirty="0" smtClean="0"/>
              </a:p>
              <a:p>
                <a:pPr eaLnBrk="1" hangingPunct="1"/>
                <a:r>
                  <a:rPr lang="en-US" b="0" i="0" dirty="0" smtClean="0">
                    <a:latin typeface="Cambria Math"/>
                  </a:rPr>
                  <a:t>1/2 𝑚𝑣_0^2+𝑚𝑔ℎ_0+𝑊_𝑛𝑐=1/2 𝑚𝑣_𝑓^2+𝑚𝑔ℎ_𝑓</a:t>
                </a:r>
                <a:endParaRPr lang="en-US" dirty="0" smtClean="0"/>
              </a:p>
              <a:p>
                <a:pPr eaLnBrk="1" hangingPunct="1"/>
                <a:r>
                  <a:rPr lang="en-US" b="0" i="0" smtClean="0">
                    <a:latin typeface="Cambria Math"/>
                  </a:rPr>
                  <a:t>0+0+800000 𝐽=1/2 (90 𝑘𝑔) 𝑣_𝑓^2+(90 𝑘𝑔)(9.8 𝑚/𝑠^2 )(50 𝑚)</a:t>
                </a:r>
                <a:endParaRPr lang="en-US" b="0" i="1" dirty="0" smtClean="0">
                  <a:latin typeface="Cambria Math"/>
                </a:endParaRPr>
              </a:p>
              <a:p>
                <a:pPr eaLnBrk="1" hangingPunct="1"/>
                <a:r>
                  <a:rPr lang="en-US" i="0" dirty="0" smtClean="0">
                    <a:latin typeface="Cambria Math"/>
                  </a:rPr>
                  <a:t>129.6 𝑚/𝑠=𝑣</a:t>
                </a:r>
                <a:r>
                  <a:rPr lang="en-US" b="0" i="0" dirty="0" smtClean="0">
                    <a:latin typeface="Cambria Math"/>
                  </a:rPr>
                  <a:t>_𝑓</a:t>
                </a:r>
                <a:endParaRPr lang="en-US" dirty="0" smtClean="0"/>
              </a:p>
            </p:txBody>
          </p:sp>
        </mc:Fallback>
      </mc:AlternateContent>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OpenStax High School Physics 9.3</a:t>
            </a:r>
          </a:p>
          <a:p>
            <a:r>
              <a:rPr lang="en-US" dirty="0"/>
              <a:t>OpenStax College Physics 2e 9.5</a:t>
            </a:r>
          </a:p>
        </p:txBody>
      </p:sp>
      <p:sp>
        <p:nvSpPr>
          <p:cNvPr id="4" name="Slide Number Placeholder 3"/>
          <p:cNvSpPr>
            <a:spLocks noGrp="1"/>
          </p:cNvSpPr>
          <p:nvPr>
            <p:ph type="sldNum" sz="quarter" idx="5"/>
          </p:nvPr>
        </p:nvSpPr>
        <p:spPr/>
        <p:txBody>
          <a:bodyPr/>
          <a:lstStyle/>
          <a:p>
            <a:fld id="{34A7C159-2D46-474C-BA71-8012D2C7FD0F}" type="slidenum">
              <a:rPr lang="en-US" smtClean="0"/>
              <a:t>42</a:t>
            </a:fld>
            <a:endParaRPr lang="en-US"/>
          </a:p>
        </p:txBody>
      </p:sp>
    </p:spTree>
    <p:extLst>
      <p:ext uri="{BB962C8B-B14F-4D97-AF65-F5344CB8AC3E}">
        <p14:creationId xmlns:p14="http://schemas.microsoft.com/office/powerpoint/2010/main" val="2207919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h</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10 </m:t>
                          </m:r>
                          <m:r>
                            <a:rPr lang="en-US" b="0" i="1" smtClean="0">
                              <a:latin typeface="Cambria Math" panose="02040503050406030204" pitchFamily="18" charset="0"/>
                            </a:rPr>
                            <m:t>𝑚</m:t>
                          </m:r>
                        </m:num>
                        <m:den>
                          <m:r>
                            <a:rPr lang="en-US" b="0" i="1" smtClean="0">
                              <a:latin typeface="Cambria Math" panose="02040503050406030204" pitchFamily="18" charset="0"/>
                            </a:rPr>
                            <m:t>3 </m:t>
                          </m:r>
                          <m:r>
                            <a:rPr lang="en-US" b="0" i="1" smtClean="0">
                              <a:latin typeface="Cambria Math" panose="02040503050406030204" pitchFamily="18" charset="0"/>
                            </a:rPr>
                            <m:t>𝑚</m:t>
                          </m:r>
                        </m:den>
                      </m:f>
                      <m:r>
                        <a:rPr lang="en-US" b="0" i="1" smtClean="0">
                          <a:latin typeface="Cambria Math" panose="02040503050406030204" pitchFamily="18" charset="0"/>
                        </a:rPr>
                        <m:t>=3.33</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𝑟</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2.5 </m:t>
                          </m:r>
                          <m:r>
                            <a:rPr lang="en-US" b="0" i="1" smtClean="0">
                              <a:latin typeface="Cambria Math" panose="02040503050406030204" pitchFamily="18" charset="0"/>
                            </a:rPr>
                            <m:t>𝑚</m:t>
                          </m:r>
                        </m:num>
                        <m:den>
                          <m:r>
                            <a:rPr lang="en-US" b="0" i="1" smtClean="0">
                              <a:latin typeface="Cambria Math" panose="02040503050406030204" pitchFamily="18" charset="0"/>
                            </a:rPr>
                            <m:t>0.5 </m:t>
                          </m:r>
                          <m:r>
                            <a:rPr lang="en-US" b="0" i="1" smtClean="0">
                              <a:latin typeface="Cambria Math" panose="02040503050406030204" pitchFamily="18" charset="0"/>
                            </a:rPr>
                            <m:t>𝑚</m:t>
                          </m:r>
                        </m:den>
                      </m:f>
                      <m:r>
                        <a:rPr lang="en-US" b="0" i="1" smtClean="0">
                          <a:latin typeface="Cambria Math" panose="02040503050406030204" pitchFamily="18" charset="0"/>
                        </a:rPr>
                        <m:t>=5</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𝐼𝑀𝐴=𝐿/ℎ</a:t>
                </a:r>
                <a:endParaRPr lang="en-US" b="0" dirty="0"/>
              </a:p>
              <a:p>
                <a:r>
                  <a:rPr lang="en-US" b="0" i="0">
                    <a:latin typeface="Cambria Math" panose="02040503050406030204" pitchFamily="18" charset="0"/>
                  </a:rPr>
                  <a:t>𝐼𝑀𝐴=(10 𝑚)/(3 𝑚)=3.33</a:t>
                </a:r>
                <a:endParaRPr lang="en-US" b="0" dirty="0"/>
              </a:p>
              <a:p>
                <a:endParaRPr lang="en-US" dirty="0"/>
              </a:p>
              <a:p>
                <a:r>
                  <a:rPr lang="en-US" b="0" i="0">
                    <a:latin typeface="Cambria Math" panose="02040503050406030204" pitchFamily="18" charset="0"/>
                  </a:rPr>
                  <a:t>𝐼𝑀𝐴=𝐿_𝑒/𝐿_𝑟 </a:t>
                </a:r>
                <a:endParaRPr lang="en-US" b="0" dirty="0"/>
              </a:p>
              <a:p>
                <a:r>
                  <a:rPr lang="en-US" b="0" i="0">
                    <a:latin typeface="Cambria Math" panose="02040503050406030204" pitchFamily="18" charset="0"/>
                  </a:rPr>
                  <a:t>𝐼𝑀𝐴=(2.5 𝑚)/(0.5 𝑚)=5</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50</a:t>
            </a:fld>
            <a:endParaRPr lang="en-US"/>
          </a:p>
        </p:txBody>
      </p:sp>
    </p:spTree>
    <p:extLst>
      <p:ext uri="{BB962C8B-B14F-4D97-AF65-F5344CB8AC3E}">
        <p14:creationId xmlns:p14="http://schemas.microsoft.com/office/powerpoint/2010/main" val="1542882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=4</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2 </m:t>
                          </m:r>
                          <m:r>
                            <a:rPr lang="en-US" b="0" i="1" smtClean="0">
                              <a:latin typeface="Cambria Math" panose="02040503050406030204" pitchFamily="18" charset="0"/>
                            </a:rPr>
                            <m:t>𝑚</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8 </m:t>
                      </m:r>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𝐼𝑀𝐴</m:t>
                      </m:r>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𝐹</m:t>
                              </m:r>
                            </m:e>
                            <m:sub>
                              <m:r>
                                <a:rPr lang="en-US" i="1" dirty="0" err="1" smtClean="0">
                                  <a:latin typeface="Cambria Math" panose="02040503050406030204" pitchFamily="18" charset="0"/>
                                </a:rPr>
                                <m:t>𝑟</m:t>
                              </m:r>
                            </m:sub>
                          </m:sSub>
                        </m:num>
                        <m:den>
                          <m:sSub>
                            <m:sSubPr>
                              <m:ctrlPr>
                                <a:rPr lang="en-US" i="1" dirty="0" err="1" smtClean="0">
                                  <a:latin typeface="Cambria Math" panose="02040503050406030204" pitchFamily="18" charset="0"/>
                                </a:rPr>
                              </m:ctrlPr>
                            </m:sSubPr>
                            <m:e>
                              <m:r>
                                <a:rPr lang="en-US" i="1" dirty="0" err="1" smtClean="0">
                                  <a:latin typeface="Cambria Math" panose="02040503050406030204" pitchFamily="18" charset="0"/>
                                </a:rPr>
                                <m:t>𝐹</m:t>
                              </m:r>
                            </m:e>
                            <m:sub>
                              <m:r>
                                <a:rPr lang="en-US" i="1" dirty="0" err="1" smtClean="0">
                                  <a:latin typeface="Cambria Math" panose="02040503050406030204" pitchFamily="18" charset="0"/>
                                </a:rPr>
                                <m:t>𝑒</m:t>
                              </m:r>
                            </m:sub>
                          </m:sSub>
                        </m:den>
                      </m:f>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120 </m:t>
                          </m:r>
                          <m:r>
                            <a:rPr lang="en-US" b="0" i="1" smtClean="0">
                              <a:latin typeface="Cambria Math" panose="02040503050406030204" pitchFamily="18" charset="0"/>
                            </a:rPr>
                            <m:t>𝑘𝑔</m:t>
                          </m:r>
                          <m:r>
                            <a:rPr lang="en-US" b="0" i="1" smtClean="0">
                              <a:latin typeface="Cambria Math" panose="02040503050406030204" pitchFamily="18" charset="0"/>
                            </a:rPr>
                            <m:t>·9.8</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den>
                          </m:f>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r>
                        <a:rPr lang="en-US" b="0" i="1" smtClean="0">
                          <a:latin typeface="Cambria Math" panose="02040503050406030204" pitchFamily="18" charset="0"/>
                        </a:rPr>
                        <m:t>=1176 </m:t>
                      </m:r>
                      <m:r>
                        <a:rPr lang="en-US" b="0" i="1" smtClean="0">
                          <a:latin typeface="Cambria Math" panose="02040503050406030204" pitchFamily="18" charset="0"/>
                        </a:rPr>
                        <m:t>𝑁</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r>
                        <a:rPr lang="en-US" b="0" i="1" smtClean="0">
                          <a:latin typeface="Cambria Math" panose="02040503050406030204" pitchFamily="18" charset="0"/>
                        </a:rPr>
                        <m:t>=294 </m:t>
                      </m:r>
                      <m:r>
                        <a:rPr lang="en-US" b="0" i="1" smtClean="0">
                          <a:latin typeface="Cambria Math" panose="02040503050406030204" pitchFamily="18" charset="0"/>
                        </a:rPr>
                        <m:t>𝑁</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𝐼𝑀𝐴=𝑁=4</a:t>
                </a:r>
                <a:endParaRPr lang="en-US" b="0" dirty="0"/>
              </a:p>
              <a:p>
                <a:endParaRPr lang="en-US" dirty="0"/>
              </a:p>
              <a:p>
                <a:r>
                  <a:rPr lang="en-US" b="0" i="0">
                    <a:latin typeface="Cambria Math" panose="02040503050406030204" pitchFamily="18" charset="0"/>
                  </a:rPr>
                  <a:t>𝐼𝑀𝐴=𝑑_𝑒/𝑑_𝑟 </a:t>
                </a:r>
                <a:endParaRPr lang="en-US" b="0" dirty="0"/>
              </a:p>
              <a:p>
                <a:r>
                  <a:rPr lang="en-US" b="0" i="0">
                    <a:latin typeface="Cambria Math" panose="02040503050406030204" pitchFamily="18" charset="0"/>
                  </a:rPr>
                  <a:t>4=𝑑_𝑒/(2 𝑚)</a:t>
                </a:r>
                <a:endParaRPr lang="en-US" b="0" dirty="0"/>
              </a:p>
              <a:p>
                <a:r>
                  <a:rPr lang="en-US" b="0" i="0">
                    <a:latin typeface="Cambria Math" panose="02040503050406030204" pitchFamily="18" charset="0"/>
                  </a:rPr>
                  <a:t>8 𝑚=𝑑_𝑒</a:t>
                </a:r>
                <a:endParaRPr lang="en-US" b="0" dirty="0"/>
              </a:p>
              <a:p>
                <a:endParaRPr lang="en-US" dirty="0"/>
              </a:p>
              <a:p>
                <a:r>
                  <a:rPr lang="en-US" b="0" i="0" dirty="0">
                    <a:latin typeface="Cambria Math" panose="02040503050406030204" pitchFamily="18" charset="0"/>
                  </a:rPr>
                  <a:t>𝐼𝑀𝐴=</a:t>
                </a:r>
                <a:r>
                  <a:rPr lang="en-US" i="0" dirty="0" err="1">
                    <a:latin typeface="Cambria Math" panose="02040503050406030204" pitchFamily="18" charset="0"/>
                  </a:rPr>
                  <a:t>𝐹_𝑟</a:t>
                </a:r>
                <a:r>
                  <a:rPr lang="en-US" i="0" dirty="0">
                    <a:latin typeface="Cambria Math" panose="02040503050406030204" pitchFamily="18" charset="0"/>
                  </a:rPr>
                  <a:t>/</a:t>
                </a:r>
                <a:r>
                  <a:rPr lang="en-US" i="0" dirty="0" err="1">
                    <a:latin typeface="Cambria Math" panose="02040503050406030204" pitchFamily="18" charset="0"/>
                  </a:rPr>
                  <a:t>𝐹_𝑒</a:t>
                </a:r>
                <a:r>
                  <a:rPr lang="en-US" i="0" dirty="0">
                    <a:latin typeface="Cambria Math" panose="02040503050406030204" pitchFamily="18" charset="0"/>
                  </a:rPr>
                  <a:t> </a:t>
                </a:r>
                <a:endParaRPr lang="en-US" dirty="0"/>
              </a:p>
              <a:p>
                <a:r>
                  <a:rPr lang="en-US" b="0" i="0">
                    <a:latin typeface="Cambria Math" panose="02040503050406030204" pitchFamily="18" charset="0"/>
                  </a:rPr>
                  <a:t>4=(120 𝑘𝑔·9.8 𝑚/𝑠^2 )/𝐹_𝑒 </a:t>
                </a:r>
                <a:endParaRPr lang="en-US" b="0" dirty="0"/>
              </a:p>
              <a:p>
                <a:r>
                  <a:rPr lang="en-US" b="0" i="0">
                    <a:latin typeface="Cambria Math" panose="02040503050406030204" pitchFamily="18" charset="0"/>
                  </a:rPr>
                  <a:t>4𝐹_𝑒=1176 𝑁</a:t>
                </a:r>
                <a:endParaRPr lang="en-US" b="0" dirty="0"/>
              </a:p>
              <a:p>
                <a:r>
                  <a:rPr lang="en-US" b="0" i="0">
                    <a:latin typeface="Cambria Math" panose="02040503050406030204" pitchFamily="18" charset="0"/>
                  </a:rPr>
                  <a:t>𝐹_𝑒=294 𝑁</a:t>
                </a:r>
                <a:endParaRPr lang="en-US"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51</a:t>
            </a:fld>
            <a:endParaRPr lang="en-US"/>
          </a:p>
        </p:txBody>
      </p:sp>
    </p:spTree>
    <p:extLst>
      <p:ext uri="{BB962C8B-B14F-4D97-AF65-F5344CB8AC3E}">
        <p14:creationId xmlns:p14="http://schemas.microsoft.com/office/powerpoint/2010/main" val="365773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𝐿</m:t>
                          </m:r>
                        </m:num>
                        <m:den>
                          <m:r>
                            <a:rPr lang="en-US" b="0" i="1" smtClean="0">
                              <a:latin typeface="Cambria Math" panose="02040503050406030204" pitchFamily="18" charset="0"/>
                            </a:rPr>
                            <m:t>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1.25 </m:t>
                              </m:r>
                              <m:r>
                                <a:rPr lang="en-US" b="0" i="1" smtClean="0">
                                  <a:latin typeface="Cambria Math" panose="02040503050406030204" pitchFamily="18" charset="0"/>
                                </a:rPr>
                                <m:t>𝑐𝑚</m:t>
                              </m:r>
                            </m:e>
                          </m:d>
                        </m:num>
                        <m:den>
                          <m:r>
                            <a:rPr lang="en-US" b="0" i="1" smtClean="0">
                              <a:latin typeface="Cambria Math" panose="02040503050406030204" pitchFamily="18" charset="0"/>
                            </a:rPr>
                            <m:t>0.1 </m:t>
                          </m:r>
                          <m:r>
                            <a:rPr lang="en-US" b="0" i="1" smtClean="0">
                              <a:latin typeface="Cambria Math" panose="02040503050406030204" pitchFamily="18" charset="0"/>
                            </a:rPr>
                            <m:t>𝑐𝑚</m:t>
                          </m:r>
                        </m:den>
                      </m:f>
                      <m:r>
                        <a:rPr lang="en-US" b="0" i="1" smtClean="0">
                          <a:latin typeface="Cambria Math" panose="02040503050406030204" pitchFamily="18" charset="0"/>
                        </a:rPr>
                        <m:t>=25</m:t>
                      </m:r>
                      <m:r>
                        <a:rPr lang="en-US" b="0" i="1" smtClean="0">
                          <a:latin typeface="Cambria Math" panose="02040503050406030204" pitchFamily="18" charset="0"/>
                        </a:rPr>
                        <m:t>𝜋</m:t>
                      </m:r>
                    </m:oMath>
                  </m:oMathPara>
                </a14:m>
                <a:endParaRPr lang="en-US" dirty="0"/>
              </a:p>
              <a:p>
                <a:r>
                  <a:rPr lang="en-US" dirty="0"/>
                  <a:t>Ideal resistive force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m:t>
                      </m:r>
                      <m:r>
                        <a:rPr lang="en-US" b="0" i="1" smtClean="0">
                          <a:latin typeface="Cambria Math" panose="02040503050406030204" pitchFamily="18" charset="0"/>
                        </a:rPr>
                        <m:t>𝜋</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r>
                            <a:rPr lang="en-US" b="0" i="1" smtClean="0">
                              <a:latin typeface="Cambria Math" panose="02040503050406030204" pitchFamily="18" charset="0"/>
                            </a:rPr>
                            <m:t>9 </m:t>
                          </m:r>
                          <m:r>
                            <a:rPr lang="en-US" b="0" i="1" smtClean="0">
                              <a:latin typeface="Cambria Math" panose="02040503050406030204" pitchFamily="18" charset="0"/>
                            </a:rPr>
                            <m:t>𝑁</m:t>
                          </m:r>
                        </m:den>
                      </m:f>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r>
                        <a:rPr lang="en-US" b="0" i="1" smtClean="0">
                          <a:latin typeface="Cambria Math" panose="02040503050406030204" pitchFamily="18" charset="0"/>
                        </a:rPr>
                        <m:t>=225</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𝑁</m:t>
                      </m:r>
                    </m:oMath>
                  </m:oMathPara>
                </a14:m>
                <a:endParaRPr lang="en-US" dirty="0"/>
              </a:p>
              <a:p>
                <a:r>
                  <a:rPr lang="en-US" dirty="0"/>
                  <a:t>Effort distance for 1 rotation</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𝑟</m:t>
                      </m:r>
                      <m:r>
                        <a:rPr lang="en-US" b="0" i="1" smtClean="0">
                          <a:latin typeface="Cambria Math" panose="02040503050406030204" pitchFamily="18" charset="0"/>
                        </a:rPr>
                        <m:t>=2</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0.0125 </m:t>
                          </m:r>
                          <m:r>
                            <a:rPr lang="en-US" b="0" i="1" smtClean="0">
                              <a:latin typeface="Cambria Math" panose="02040503050406030204" pitchFamily="18" charset="0"/>
                            </a:rPr>
                            <m:t>𝑚</m:t>
                          </m:r>
                        </m:e>
                      </m:d>
                      <m:r>
                        <a:rPr lang="en-US" b="0" i="1" smtClean="0">
                          <a:latin typeface="Cambria Math" panose="02040503050406030204" pitchFamily="18" charset="0"/>
                        </a:rPr>
                        <m:t>=0.025</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𝑚</m:t>
                      </m:r>
                    </m:oMath>
                  </m:oMathPara>
                </a14:m>
                <a:endParaRPr lang="en-US" b="0" dirty="0"/>
              </a:p>
              <a:p>
                <a:r>
                  <a:rPr lang="en-US" dirty="0"/>
                  <a:t>Resistance distance for 1 rotation (pitch)</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r>
                        <a:rPr lang="en-US" b="0" i="1" smtClean="0">
                          <a:latin typeface="Cambria Math" panose="02040503050406030204" pitchFamily="18" charset="0"/>
                        </a:rPr>
                        <m:t>=0.001 </m:t>
                      </m:r>
                      <m:r>
                        <a:rPr lang="en-US" b="0" i="1" smtClean="0">
                          <a:latin typeface="Cambria Math" panose="02040503050406030204" pitchFamily="18" charset="0"/>
                        </a:rPr>
                        <m:t>𝑚</m:t>
                      </m:r>
                    </m:oMath>
                  </m:oMathPara>
                </a14:m>
                <a:endParaRPr lang="en-US" dirty="0"/>
              </a:p>
              <a:p>
                <a:r>
                  <a:rPr lang="en-US" dirty="0"/>
                  <a:t>Find actual resistance distance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𝑒𝑓𝑓𝑖𝑐𝑖𝑒𝑛𝑐𝑦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𝑜</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den>
                      </m:f>
                      <m:r>
                        <a:rPr lang="en-US" b="0" i="1" smtClean="0">
                          <a:latin typeface="Cambria Math" panose="02040503050406030204" pitchFamily="18" charset="0"/>
                        </a:rPr>
                        <m:t>×100%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94%=</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0.001  </m:t>
                              </m:r>
                              <m:r>
                                <a:rPr lang="en-US" b="0" i="1" smtClean="0">
                                  <a:latin typeface="Cambria Math" panose="02040503050406030204" pitchFamily="18" charset="0"/>
                                </a:rPr>
                                <m:t>𝑚</m:t>
                              </m:r>
                            </m:e>
                          </m:d>
                        </m:num>
                        <m:den>
                          <m:d>
                            <m:dPr>
                              <m:ctrlPr>
                                <a:rPr lang="en-US" b="0" i="1" smtClean="0">
                                  <a:latin typeface="Cambria Math" panose="02040503050406030204" pitchFamily="18" charset="0"/>
                                </a:rPr>
                              </m:ctrlPr>
                            </m:dPr>
                            <m:e>
                              <m:r>
                                <a:rPr lang="en-US" b="0" i="1" smtClean="0">
                                  <a:latin typeface="Cambria Math" panose="02040503050406030204" pitchFamily="18" charset="0"/>
                                </a:rPr>
                                <m:t>9 </m:t>
                              </m:r>
                              <m:r>
                                <a:rPr lang="en-US" b="0" i="1" smtClean="0">
                                  <a:latin typeface="Cambria Math" panose="02040503050406030204" pitchFamily="18" charset="0"/>
                                </a:rPr>
                                <m:t>𝑁</m:t>
                              </m:r>
                            </m:e>
                          </m:d>
                          <m:d>
                            <m:dPr>
                              <m:ctrlPr>
                                <a:rPr lang="en-US" b="0" i="1" smtClean="0">
                                  <a:latin typeface="Cambria Math" panose="02040503050406030204" pitchFamily="18" charset="0"/>
                                </a:rPr>
                              </m:ctrlPr>
                            </m:dPr>
                            <m:e>
                              <m:r>
                                <a:rPr lang="en-US" b="0" i="1" smtClean="0">
                                  <a:latin typeface="Cambria Math" panose="02040503050406030204" pitchFamily="18" charset="0"/>
                                </a:rPr>
                                <m:t>0.025 </m:t>
                              </m:r>
                              <m:r>
                                <a:rPr lang="en-US" b="0" i="1" smtClean="0">
                                  <a:latin typeface="Cambria Math" panose="02040503050406030204" pitchFamily="18" charset="0"/>
                                </a:rPr>
                                <m:t>𝜋</m:t>
                              </m:r>
                              <m:r>
                                <a:rPr lang="en-US" b="0" i="1" smtClean="0">
                                  <a:latin typeface="Cambria Math" panose="02040503050406030204" pitchFamily="18" charset="0"/>
                                </a:rPr>
                                <m:t> </m:t>
                              </m:r>
                              <m:r>
                                <a:rPr lang="en-US" b="0" i="1" smtClean="0">
                                  <a:latin typeface="Cambria Math" panose="02040503050406030204" pitchFamily="18" charset="0"/>
                                </a:rPr>
                                <m:t>𝑚</m:t>
                              </m:r>
                            </m:e>
                          </m:d>
                        </m:den>
                      </m:f>
                      <m:r>
                        <a:rPr lang="en-US" b="0" i="1" smtClean="0">
                          <a:latin typeface="Cambria Math" panose="02040503050406030204" pitchFamily="18" charset="0"/>
                        </a:rPr>
                        <m:t>×100%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0.00141</m:t>
                          </m:r>
                          <m:f>
                            <m:fPr>
                              <m:ctrlPr>
                                <a:rPr lang="en-US" b="0" i="1" smtClean="0">
                                  <a:latin typeface="Cambria Math" panose="02040503050406030204" pitchFamily="18" charset="0"/>
                                </a:rPr>
                              </m:ctrlPr>
                            </m:fPr>
                            <m:num/>
                            <m:den>
                              <m:r>
                                <a:rPr lang="en-US" b="0" i="1" smtClean="0">
                                  <a:latin typeface="Cambria Math" panose="02040503050406030204" pitchFamily="18" charset="0"/>
                                </a:rPr>
                                <m:t>𝑁</m:t>
                              </m:r>
                            </m:den>
                          </m:f>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664 </m:t>
                      </m:r>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oMath>
                  </m:oMathPara>
                </a14:m>
                <a:endParaRPr lang="en-US" b="0" dirty="0"/>
              </a:p>
              <a:p>
                <a:r>
                  <a:rPr lang="en-US" dirty="0"/>
                  <a:t>Friction force = ideal F</a:t>
                </a:r>
                <a:r>
                  <a:rPr lang="en-US" baseline="-25000" dirty="0"/>
                  <a:t>r</a:t>
                </a:r>
                <a:r>
                  <a:rPr lang="en-US" baseline="0" dirty="0"/>
                  <a:t> − actual </a:t>
                </a:r>
                <a:r>
                  <a:rPr lang="en-US" dirty="0"/>
                  <a:t>F</a:t>
                </a:r>
                <a:r>
                  <a:rPr lang="en-US" baseline="-25000" dirty="0"/>
                  <a:t>r</a:t>
                </a:r>
                <a:r>
                  <a:rPr lang="en-US" baseline="0" dirty="0"/>
                  <a:t> </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𝐹</m:t>
                          </m:r>
                        </m:e>
                        <m:sub>
                          <m:r>
                            <a:rPr lang="en-US" b="0" i="1" baseline="0" smtClean="0">
                              <a:latin typeface="Cambria Math" panose="02040503050406030204" pitchFamily="18" charset="0"/>
                            </a:rPr>
                            <m:t>𝑓</m:t>
                          </m:r>
                        </m:sub>
                      </m:sSub>
                      <m:r>
                        <a:rPr lang="en-US" b="0" i="1" baseline="0" smtClean="0">
                          <a:latin typeface="Cambria Math" panose="02040503050406030204" pitchFamily="18" charset="0"/>
                        </a:rPr>
                        <m:t>=225</m:t>
                      </m:r>
                      <m:r>
                        <a:rPr lang="en-US" b="0" i="1" baseline="0" smtClean="0">
                          <a:latin typeface="Cambria Math" panose="02040503050406030204" pitchFamily="18" charset="0"/>
                        </a:rPr>
                        <m:t>𝜋</m:t>
                      </m:r>
                      <m:r>
                        <a:rPr lang="en-US" b="0" i="1" baseline="0" smtClean="0">
                          <a:latin typeface="Cambria Math" panose="02040503050406030204" pitchFamily="18" charset="0"/>
                        </a:rPr>
                        <m:t> </m:t>
                      </m:r>
                      <m:r>
                        <a:rPr lang="en-US" b="0" i="1" baseline="0" smtClean="0">
                          <a:latin typeface="Cambria Math" panose="02040503050406030204" pitchFamily="18" charset="0"/>
                        </a:rPr>
                        <m:t>𝑁</m:t>
                      </m:r>
                      <m:r>
                        <a:rPr lang="en-US" b="0" i="1" baseline="0" smtClean="0">
                          <a:latin typeface="Cambria Math" panose="02040503050406030204" pitchFamily="18" charset="0"/>
                        </a:rPr>
                        <m:t>−664 </m:t>
                      </m:r>
                      <m:r>
                        <a:rPr lang="en-US" b="0" i="1" baseline="0" smtClean="0">
                          <a:latin typeface="Cambria Math" panose="02040503050406030204" pitchFamily="18" charset="0"/>
                        </a:rPr>
                        <m:t>𝑁</m:t>
                      </m:r>
                      <m:r>
                        <a:rPr lang="en-US" b="0" i="1" baseline="0" smtClean="0">
                          <a:latin typeface="Cambria Math" panose="02040503050406030204" pitchFamily="18" charset="0"/>
                        </a:rPr>
                        <m:t>=42.4 </m:t>
                      </m:r>
                      <m:r>
                        <a:rPr lang="en-US" b="0" i="1" baseline="0" smtClean="0">
                          <a:latin typeface="Cambria Math" panose="02040503050406030204" pitchFamily="18" charset="0"/>
                        </a:rPr>
                        <m:t>𝑁</m:t>
                      </m:r>
                    </m:oMath>
                  </m:oMathPara>
                </a14:m>
                <a:endParaRPr lang="en-US" baseline="0"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𝐼𝑀𝐴=2𝜋𝐿/𝑃=2𝜋(1.25 𝑐𝑚)/(0.1 𝑐𝑚)=25𝜋</a:t>
                </a:r>
                <a:endParaRPr lang="en-US" dirty="0"/>
              </a:p>
              <a:p>
                <a:r>
                  <a:rPr lang="en-US" dirty="0"/>
                  <a:t>Ideal resistive force</a:t>
                </a:r>
              </a:p>
              <a:p>
                <a:r>
                  <a:rPr lang="en-US" b="0" i="0">
                    <a:latin typeface="Cambria Math" panose="02040503050406030204" pitchFamily="18" charset="0"/>
                  </a:rPr>
                  <a:t>𝐼𝑀𝐴=𝐹_𝑟/𝐹_𝑒 </a:t>
                </a:r>
                <a:endParaRPr lang="en-US" b="0" dirty="0"/>
              </a:p>
              <a:p>
                <a:r>
                  <a:rPr lang="en-US" b="0" i="0">
                    <a:latin typeface="Cambria Math" panose="02040503050406030204" pitchFamily="18" charset="0"/>
                  </a:rPr>
                  <a:t>25𝜋=𝐹_𝑟/(9 𝑁)</a:t>
                </a:r>
                <a:endParaRPr lang="en-US" b="0" dirty="0"/>
              </a:p>
              <a:p>
                <a:r>
                  <a:rPr lang="en-US" b="0" i="0">
                    <a:latin typeface="Cambria Math" panose="02040503050406030204" pitchFamily="18" charset="0"/>
                  </a:rPr>
                  <a:t>𝐹_𝑟=225𝜋 𝑁</a:t>
                </a:r>
                <a:endParaRPr lang="en-US" dirty="0"/>
              </a:p>
              <a:p>
                <a:r>
                  <a:rPr lang="en-US" dirty="0"/>
                  <a:t>Effort distance for 1 rotation</a:t>
                </a:r>
              </a:p>
              <a:p>
                <a:r>
                  <a:rPr lang="en-US" b="0" i="0">
                    <a:latin typeface="Cambria Math" panose="02040503050406030204" pitchFamily="18" charset="0"/>
                  </a:rPr>
                  <a:t>𝐶=2𝜋𝑟=2𝜋(0.0125 𝑚)=0.025𝜋 𝑚</a:t>
                </a:r>
                <a:endParaRPr lang="en-US" b="0" dirty="0"/>
              </a:p>
              <a:p>
                <a:r>
                  <a:rPr lang="en-US" dirty="0"/>
                  <a:t>Resistance distance for 1 rotation (pitch)</a:t>
                </a:r>
              </a:p>
              <a:p>
                <a:r>
                  <a:rPr lang="en-US" b="0" i="0">
                    <a:latin typeface="Cambria Math" panose="02040503050406030204" pitchFamily="18" charset="0"/>
                  </a:rPr>
                  <a:t>𝑑_𝑟=0.001 𝑚</a:t>
                </a:r>
                <a:endParaRPr lang="en-US" dirty="0"/>
              </a:p>
              <a:p>
                <a:r>
                  <a:rPr lang="en-US" dirty="0"/>
                  <a:t>Find actual resistance distance</a:t>
                </a:r>
              </a:p>
              <a:p>
                <a:r>
                  <a:rPr lang="en-US" b="0" i="0">
                    <a:latin typeface="Cambria Math" panose="02040503050406030204" pitchFamily="18" charset="0"/>
                  </a:rPr>
                  <a:t>𝑒𝑓𝑓𝑖𝑐𝑖𝑒𝑛𝑐𝑦=𝑊_𝑜/𝑊_𝑖 ×100%</a:t>
                </a:r>
                <a:endParaRPr lang="en-US" b="0" dirty="0"/>
              </a:p>
              <a:p>
                <a:r>
                  <a:rPr lang="en-US" b="0" i="0">
                    <a:latin typeface="Cambria Math" panose="02040503050406030204" pitchFamily="18" charset="0"/>
                  </a:rPr>
                  <a:t>94%=(𝐹_𝑟 (0.001  𝑚))/(9 𝑁)(0.025 𝜋 𝑚) ×100%</a:t>
                </a:r>
                <a:endParaRPr lang="en-US" b="0" dirty="0"/>
              </a:p>
              <a:p>
                <a:r>
                  <a:rPr lang="en-US" b="0" i="0">
                    <a:latin typeface="Cambria Math" panose="02040503050406030204" pitchFamily="18" charset="0"/>
                  </a:rPr>
                  <a:t>0.94=𝐹_𝑟 (0.00141 /𝑁)</a:t>
                </a:r>
                <a:endParaRPr lang="en-US" b="0" dirty="0"/>
              </a:p>
              <a:p>
                <a:r>
                  <a:rPr lang="en-US" b="0" i="0">
                    <a:latin typeface="Cambria Math" panose="02040503050406030204" pitchFamily="18" charset="0"/>
                  </a:rPr>
                  <a:t>664 𝑁=𝐹_𝑟</a:t>
                </a:r>
                <a:endParaRPr lang="en-US" b="0" dirty="0"/>
              </a:p>
              <a:p>
                <a:r>
                  <a:rPr lang="en-US" dirty="0"/>
                  <a:t>Friction force = ideal F</a:t>
                </a:r>
                <a:r>
                  <a:rPr lang="en-US" baseline="-25000" dirty="0"/>
                  <a:t>r</a:t>
                </a:r>
                <a:r>
                  <a:rPr lang="en-US" baseline="0" dirty="0"/>
                  <a:t> − actual </a:t>
                </a:r>
                <a:r>
                  <a:rPr lang="en-US" dirty="0"/>
                  <a:t>F</a:t>
                </a:r>
                <a:r>
                  <a:rPr lang="en-US" baseline="-25000" dirty="0"/>
                  <a:t>r</a:t>
                </a:r>
                <a:r>
                  <a:rPr lang="en-US" baseline="0" dirty="0"/>
                  <a:t> </a:t>
                </a:r>
              </a:p>
              <a:p>
                <a:r>
                  <a:rPr lang="en-US" b="0" i="0" baseline="0">
                    <a:latin typeface="Cambria Math" panose="02040503050406030204" pitchFamily="18" charset="0"/>
                  </a:rPr>
                  <a:t>𝐹_𝑓=225𝜋 𝑁−664 𝑁=42.4 𝑁</a:t>
                </a:r>
                <a:endParaRPr lang="en-US" baseline="0" dirty="0"/>
              </a:p>
            </p:txBody>
          </p:sp>
        </mc:Fallback>
      </mc:AlternateContent>
      <p:sp>
        <p:nvSpPr>
          <p:cNvPr id="4" name="Slide Number Placeholder 3"/>
          <p:cNvSpPr>
            <a:spLocks noGrp="1"/>
          </p:cNvSpPr>
          <p:nvPr>
            <p:ph type="sldNum" sz="quarter" idx="5"/>
          </p:nvPr>
        </p:nvSpPr>
        <p:spPr/>
        <p:txBody>
          <a:bodyPr/>
          <a:lstStyle/>
          <a:p>
            <a:fld id="{34A7C159-2D46-474C-BA71-8012D2C7FD0F}" type="slidenum">
              <a:rPr lang="en-US" smtClean="0"/>
              <a:t>53</a:t>
            </a:fld>
            <a:endParaRPr lang="en-US"/>
          </a:p>
        </p:txBody>
      </p:sp>
    </p:spTree>
    <p:extLst>
      <p:ext uri="{BB962C8B-B14F-4D97-AF65-F5344CB8AC3E}">
        <p14:creationId xmlns:p14="http://schemas.microsoft.com/office/powerpoint/2010/main" val="3430781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 2022 Standards</a:t>
            </a:r>
          </a:p>
          <a:p>
            <a:r>
              <a:rPr lang="en-US" dirty="0"/>
              <a:t>ECV1: Energy Conservation</a:t>
            </a:r>
          </a:p>
          <a:p>
            <a:endParaRPr lang="en-US" dirty="0"/>
          </a:p>
          <a:p>
            <a:r>
              <a:rPr lang="en-US" dirty="0"/>
              <a:t>Not in OpenStax High School Physics</a:t>
            </a:r>
          </a:p>
          <a:p>
            <a:r>
              <a:rPr lang="en-US" dirty="0"/>
              <a:t>OpenStax College Physics 2e 7.8-7.9</a:t>
            </a:r>
          </a:p>
        </p:txBody>
      </p:sp>
      <p:sp>
        <p:nvSpPr>
          <p:cNvPr id="4" name="Slide Number Placeholder 3"/>
          <p:cNvSpPr>
            <a:spLocks noGrp="1"/>
          </p:cNvSpPr>
          <p:nvPr>
            <p:ph type="sldNum" sz="quarter" idx="5"/>
          </p:nvPr>
        </p:nvSpPr>
        <p:spPr/>
        <p:txBody>
          <a:bodyPr/>
          <a:lstStyle/>
          <a:p>
            <a:fld id="{34A7C159-2D46-474C-BA71-8012D2C7FD0F}" type="slidenum">
              <a:rPr lang="en-US" smtClean="0"/>
              <a:t>55</a:t>
            </a:fld>
            <a:endParaRPr lang="en-US"/>
          </a:p>
        </p:txBody>
      </p:sp>
    </p:spTree>
    <p:extLst>
      <p:ext uri="{BB962C8B-B14F-4D97-AF65-F5344CB8AC3E}">
        <p14:creationId xmlns:p14="http://schemas.microsoft.com/office/powerpoint/2010/main" val="2073081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2008 units are billions of kWh</a:t>
            </a:r>
          </a:p>
        </p:txBody>
      </p:sp>
      <p:sp>
        <p:nvSpPr>
          <p:cNvPr id="4" name="Slide Number Placeholder 3"/>
          <p:cNvSpPr>
            <a:spLocks noGrp="1"/>
          </p:cNvSpPr>
          <p:nvPr>
            <p:ph type="sldNum" sz="quarter" idx="10"/>
          </p:nvPr>
        </p:nvSpPr>
        <p:spPr/>
        <p:txBody>
          <a:bodyPr/>
          <a:lstStyle/>
          <a:p>
            <a:fld id="{7087E104-8F33-4EEA-A33C-3F35CFF331C4}" type="slidenum">
              <a:rPr lang="en-US" smtClean="0"/>
              <a:t>57</a:t>
            </a:fld>
            <a:endParaRPr lang="en-US"/>
          </a:p>
        </p:txBody>
      </p:sp>
    </p:spTree>
    <p:extLst>
      <p:ext uri="{BB962C8B-B14F-4D97-AF65-F5344CB8AC3E}">
        <p14:creationId xmlns:p14="http://schemas.microsoft.com/office/powerpoint/2010/main" val="15279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𝑘𝑔</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𝐽=(𝑘𝑔⋅𝑚^2)/𝑠^2 </a:t>
                </a:r>
                <a:endParaRPr lang="en-US" dirty="0"/>
              </a:p>
            </p:txBody>
          </p:sp>
        </mc:Fallback>
      </mc:AlternateContent>
      <p:sp>
        <p:nvSpPr>
          <p:cNvPr id="4" name="Slide Number Placeholder 3"/>
          <p:cNvSpPr>
            <a:spLocks noGrp="1"/>
          </p:cNvSpPr>
          <p:nvPr>
            <p:ph type="sldNum" sz="quarter" idx="10"/>
          </p:nvPr>
        </p:nvSpPr>
        <p:spPr/>
        <p:txBody>
          <a:bodyPr/>
          <a:lstStyle/>
          <a:p>
            <a:fld id="{7087E104-8F33-4EEA-A33C-3F35CFF331C4}" type="slidenum">
              <a:rPr lang="en-US" smtClean="0"/>
              <a:t>5</a:t>
            </a:fld>
            <a:endParaRPr lang="en-US"/>
          </a:p>
        </p:txBody>
      </p:sp>
    </p:spTree>
    <p:extLst>
      <p:ext uri="{BB962C8B-B14F-4D97-AF65-F5344CB8AC3E}">
        <p14:creationId xmlns:p14="http://schemas.microsoft.com/office/powerpoint/2010/main" val="28700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361785-F46B-48C1-8E6A-CF70F167D60E}" type="slidenum">
              <a:rPr lang="en-US" smtClean="0"/>
              <a:pPr eaLnBrk="1" hangingPunct="1"/>
              <a:t>6</a:t>
            </a:fld>
            <a:endParaRPr 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𝐹</m:t>
                      </m:r>
                      <m:r>
                        <a:rPr lang="en-US" b="0" i="1" dirty="0" smtClean="0">
                          <a:latin typeface="Cambria Math"/>
                        </a:rPr>
                        <m:t>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oMath>
                  </m:oMathPara>
                </a14:m>
                <a:endParaRPr lang="en-US" dirty="0"/>
              </a:p>
              <a:p>
                <a:pPr eaLnBrk="1" hangingPunct="1"/>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60 </m:t>
                          </m:r>
                          <m:r>
                            <a:rPr lang="en-US" b="0" i="1" smtClean="0">
                              <a:latin typeface="Cambria Math"/>
                            </a:rPr>
                            <m:t>𝑁</m:t>
                          </m:r>
                        </m:e>
                      </m:d>
                      <m:d>
                        <m:dPr>
                          <m:ctrlPr>
                            <a:rPr lang="en-US" b="0" i="1" smtClean="0">
                              <a:latin typeface="Cambria Math" panose="02040503050406030204" pitchFamily="18" charset="0"/>
                            </a:rPr>
                          </m:ctrlPr>
                        </m:dPr>
                        <m:e>
                          <m:r>
                            <a:rPr lang="en-US" b="0" i="1" smtClean="0">
                              <a:latin typeface="Cambria Math"/>
                            </a:rPr>
                            <m:t>100 </m:t>
                          </m:r>
                          <m:r>
                            <a:rPr lang="en-US" b="0" i="1" smtClean="0">
                              <a:latin typeface="Cambria Math"/>
                            </a:rPr>
                            <m:t>𝑚</m:t>
                          </m:r>
                        </m:e>
                      </m:d>
                      <m:func>
                        <m:funcPr>
                          <m:ctrlPr>
                            <a:rPr lang="en-US" b="0" i="1" smtClean="0">
                              <a:latin typeface="Cambria Math" panose="02040503050406030204" pitchFamily="18" charset="0"/>
                            </a:rPr>
                          </m:ctrlPr>
                        </m:funcPr>
                        <m:fName>
                          <m:r>
                            <m:rPr>
                              <m:sty m:val="p"/>
                            </m:rPr>
                            <a:rPr lang="en-US" b="0" i="0" smtClean="0">
                              <a:latin typeface="Cambria Math"/>
                            </a:rPr>
                            <m:t>cos</m:t>
                          </m:r>
                        </m:fName>
                        <m:e>
                          <m:r>
                            <a:rPr lang="en-US" b="0" i="1" smtClean="0">
                              <a:latin typeface="Cambria Math"/>
                            </a:rPr>
                            <m:t>30°</m:t>
                          </m:r>
                        </m:e>
                      </m:func>
                      <m:r>
                        <a:rPr lang="en-US" b="0" i="1" smtClean="0">
                          <a:latin typeface="Cambria Math"/>
                        </a:rPr>
                        <m:t>=5196 </m:t>
                      </m:r>
                      <m:r>
                        <a:rPr lang="en-US" b="0" i="1" smtClean="0">
                          <a:latin typeface="Cambria Math"/>
                        </a:rPr>
                        <m:t>𝐽</m:t>
                      </m:r>
                    </m:oMath>
                  </m:oMathPara>
                </a14:m>
                <a:endParaRPr lang="en-US" dirty="0"/>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𝑊=</a:t>
                </a:r>
                <a:r>
                  <a:rPr lang="en-US" i="0" dirty="0" err="1" smtClean="0">
                    <a:latin typeface="Cambria Math"/>
                  </a:rPr>
                  <a:t>𝐹</a:t>
                </a:r>
                <a:r>
                  <a:rPr lang="en-US" b="0" i="0" dirty="0" smtClean="0">
                    <a:latin typeface="Cambria Math"/>
                  </a:rPr>
                  <a:t>𝑑 cos⁡𝜃</a:t>
                </a:r>
                <a:endParaRPr lang="en-US" dirty="0" smtClean="0"/>
              </a:p>
              <a:p>
                <a:pPr eaLnBrk="1" hangingPunct="1"/>
                <a:r>
                  <a:rPr lang="en-US" b="0" i="0" smtClean="0">
                    <a:latin typeface="Cambria Math"/>
                  </a:rPr>
                  <a:t>𝑊=(60 𝑁)(100 𝑚)  cos⁡〖30°〗=5196 𝐽</a:t>
                </a:r>
                <a:endParaRPr lang="en-US" dirty="0" smtClean="0"/>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C78B78-4CFC-44BF-8665-0DB038307E06}" type="slidenum">
              <a:rPr lang="en-US" smtClean="0"/>
              <a:pPr eaLnBrk="1" hangingPunct="1"/>
              <a:t>7</a:t>
            </a:fld>
            <a:endParaRPr lang="en-US"/>
          </a:p>
        </p:txBody>
      </p:sp>
      <p:sp>
        <p:nvSpPr>
          <p:cNvPr id="7373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373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smtClean="0">
                          <a:latin typeface="Cambria Math"/>
                        </a:rPr>
                        <m:t>𝐹𝑑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oMath>
                  </m:oMathPara>
                </a14:m>
                <a:endParaRPr 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sym typeface="Wingdings" pitchFamily="2" charset="2"/>
                        </a:rPr>
                        <m:t>𝑊</m:t>
                      </m:r>
                      <m:r>
                        <a:rPr lang="en-US" i="1" dirty="0" smtClean="0">
                          <a:latin typeface="Cambria Math"/>
                          <a:sym typeface="Wingdings" pitchFamily="2" charset="2"/>
                        </a:rPr>
                        <m:t>=</m:t>
                      </m:r>
                      <m:d>
                        <m:dPr>
                          <m:ctrlPr>
                            <a:rPr lang="en-US" i="1" dirty="0" smtClean="0">
                              <a:latin typeface="Cambria Math" panose="02040503050406030204" pitchFamily="18" charset="0"/>
                              <a:sym typeface="Wingdings" pitchFamily="2" charset="2"/>
                            </a:rPr>
                          </m:ctrlPr>
                        </m:dPr>
                        <m:e>
                          <m:r>
                            <a:rPr lang="en-US" i="1" dirty="0" smtClean="0">
                              <a:latin typeface="Cambria Math"/>
                              <a:sym typeface="Wingdings" pitchFamily="2" charset="2"/>
                            </a:rPr>
                            <m:t>200 </m:t>
                          </m:r>
                          <m:r>
                            <a:rPr lang="en-US" i="1" dirty="0" smtClean="0">
                              <a:latin typeface="Cambria Math"/>
                              <a:sym typeface="Wingdings" pitchFamily="2" charset="2"/>
                            </a:rPr>
                            <m:t>𝑁</m:t>
                          </m:r>
                        </m:e>
                      </m:d>
                      <m:d>
                        <m:dPr>
                          <m:ctrlPr>
                            <a:rPr lang="en-US" b="0" i="1" dirty="0" smtClean="0">
                              <a:latin typeface="Cambria Math" panose="02040503050406030204" pitchFamily="18" charset="0"/>
                              <a:sym typeface="Wingdings" pitchFamily="2" charset="2"/>
                            </a:rPr>
                          </m:ctrlPr>
                        </m:dPr>
                        <m:e>
                          <m:r>
                            <a:rPr lang="en-US" b="0" i="1" dirty="0" smtClean="0">
                              <a:latin typeface="Cambria Math"/>
                              <a:sym typeface="Wingdings" pitchFamily="2" charset="2"/>
                            </a:rPr>
                            <m:t>100 </m:t>
                          </m:r>
                          <m:r>
                            <a:rPr lang="en-US" b="0" i="1" dirty="0" smtClean="0">
                              <a:latin typeface="Cambria Math"/>
                              <a:sym typeface="Wingdings" pitchFamily="2" charset="2"/>
                            </a:rPr>
                            <m:t>𝑚</m:t>
                          </m:r>
                        </m:e>
                      </m:d>
                      <m:func>
                        <m:funcPr>
                          <m:ctrlPr>
                            <a:rPr lang="en-US" b="0" i="1" dirty="0" smtClean="0">
                              <a:latin typeface="Cambria Math" panose="02040503050406030204" pitchFamily="18" charset="0"/>
                              <a:sym typeface="Wingdings" pitchFamily="2" charset="2"/>
                            </a:rPr>
                          </m:ctrlPr>
                        </m:funcPr>
                        <m:fName>
                          <m:r>
                            <m:rPr>
                              <m:sty m:val="p"/>
                            </m:rPr>
                            <a:rPr lang="en-US" b="0" i="0" dirty="0" smtClean="0">
                              <a:latin typeface="Cambria Math"/>
                              <a:sym typeface="Wingdings" pitchFamily="2" charset="2"/>
                            </a:rPr>
                            <m:t>cos</m:t>
                          </m:r>
                        </m:fName>
                        <m:e>
                          <m:r>
                            <a:rPr lang="en-US" b="0" i="1" dirty="0" smtClean="0">
                              <a:latin typeface="Cambria Math"/>
                              <a:sym typeface="Wingdings" pitchFamily="2" charset="2"/>
                            </a:rPr>
                            <m:t>90°</m:t>
                          </m:r>
                        </m:e>
                      </m:func>
                      <m:r>
                        <a:rPr lang="en-US" i="1" dirty="0" smtClean="0">
                          <a:latin typeface="Cambria Math"/>
                          <a:sym typeface="Wingdings" pitchFamily="2" charset="2"/>
                        </a:rPr>
                        <m:t>=0</m:t>
                      </m:r>
                      <m:r>
                        <a:rPr lang="en-US" b="0" i="1" dirty="0" smtClean="0">
                          <a:latin typeface="Cambria Math"/>
                          <a:sym typeface="Wingdings" pitchFamily="2" charset="2"/>
                        </a:rPr>
                        <m:t> </m:t>
                      </m:r>
                      <m:r>
                        <a:rPr lang="en-US" b="0" i="1" dirty="0" smtClean="0">
                          <a:latin typeface="Cambria Math"/>
                          <a:sym typeface="Wingdings" pitchFamily="2" charset="2"/>
                        </a:rPr>
                        <m:t>𝐽</m:t>
                      </m:r>
                    </m:oMath>
                  </m:oMathPara>
                </a14:m>
                <a:endParaRPr lang="en-US" dirty="0">
                  <a:sym typeface="Symbol" pitchFamily="18" charset="2"/>
                </a:endParaRPr>
              </a:p>
            </p:txBody>
          </p:sp>
        </mc:Choice>
        <mc:Fallback xmlns="">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dirty="0" smtClean="0">
                    <a:latin typeface="Cambria Math"/>
                  </a:rPr>
                  <a:t>𝑊=𝐹</a:t>
                </a:r>
                <a:r>
                  <a:rPr lang="en-US" b="0" i="0" dirty="0" smtClean="0">
                    <a:latin typeface="Cambria Math"/>
                  </a:rPr>
                  <a:t>𝑑 cos⁡𝜃</a:t>
                </a:r>
                <a:endParaRPr lang="en-US" b="0" i="1" dirty="0" smtClean="0">
                  <a:latin typeface="Cambria Math"/>
                </a:endParaRPr>
              </a:p>
              <a:p>
                <a:pPr eaLnBrk="1" hangingPunct="1"/>
                <a:r>
                  <a:rPr lang="en-US" i="0" dirty="0" smtClean="0">
                    <a:latin typeface="Cambria Math"/>
                    <a:sym typeface="Wingdings" pitchFamily="2" charset="2"/>
                  </a:rPr>
                  <a:t>𝑊=(200 𝑁</a:t>
                </a:r>
                <a:r>
                  <a:rPr lang="en-US" b="0" i="0" dirty="0" smtClean="0">
                    <a:latin typeface="Cambria Math"/>
                    <a:sym typeface="Wingdings" pitchFamily="2" charset="2"/>
                  </a:rPr>
                  <a:t>)(100 𝑚)  cos⁡〖90°〗</a:t>
                </a:r>
                <a:r>
                  <a:rPr lang="en-US" i="0" dirty="0" smtClean="0">
                    <a:latin typeface="Cambria Math"/>
                    <a:sym typeface="Wingdings" pitchFamily="2" charset="2"/>
                  </a:rPr>
                  <a:t>=0</a:t>
                </a:r>
                <a:r>
                  <a:rPr lang="en-US" b="0" i="0" dirty="0" smtClean="0">
                    <a:latin typeface="Cambria Math"/>
                    <a:sym typeface="Wingdings" pitchFamily="2" charset="2"/>
                  </a:rPr>
                  <a:t> 𝐽</a:t>
                </a:r>
                <a:endParaRPr lang="en-US" dirty="0" smtClean="0">
                  <a:sym typeface="Symbol" pitchFamily="18" charset="2"/>
                </a:endParaRPr>
              </a:p>
            </p:txBody>
          </p:sp>
        </mc:Fallback>
      </mc:AlternateContent>
    </p:spTree>
    <p:extLst>
      <p:ext uri="{BB962C8B-B14F-4D97-AF65-F5344CB8AC3E}">
        <p14:creationId xmlns:p14="http://schemas.microsoft.com/office/powerpoint/2010/main" val="345942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59FCFA-09E2-42EA-8E0D-D5FE0F2E7F9C}" type="slidenum">
              <a:rPr lang="en-US" smtClean="0"/>
              <a:pPr eaLnBrk="1" hangingPunct="1"/>
              <a:t>8</a:t>
            </a:fld>
            <a:endParaRPr lang="en-US"/>
          </a:p>
        </p:txBody>
      </p:sp>
      <p:sp>
        <p:nvSpPr>
          <p:cNvPr id="7475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475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dirty="0"/>
                  <a:t>F = 200 N (lift up)</a:t>
                </a:r>
              </a:p>
              <a:p>
                <a:pPr eaLnBrk="1" hangingPunct="1"/>
                <a:r>
                  <a:rPr lang="en-US" dirty="0"/>
                  <a:t>d = 2 m (down)</a:t>
                </a:r>
              </a:p>
              <a:p>
                <a:pPr eaLnBrk="1" hangingPunct="1"/>
                <a14:m>
                  <m:oMathPara xmlns:m="http://schemas.openxmlformats.org/officeDocument/2006/math">
                    <m:oMathParaPr>
                      <m:jc m:val="centerGroup"/>
                    </m:oMathParaPr>
                    <m:oMath xmlns:m="http://schemas.openxmlformats.org/officeDocument/2006/math">
                      <m:r>
                        <a:rPr lang="en-US" i="1" dirty="0" smtClean="0">
                          <a:latin typeface="Cambria Math"/>
                        </a:rPr>
                        <m:t>𝑊</m:t>
                      </m:r>
                      <m:r>
                        <a:rPr lang="en-US" i="1" dirty="0" smtClean="0">
                          <a:latin typeface="Cambria Math"/>
                        </a:rPr>
                        <m:t>=</m:t>
                      </m:r>
                      <m:r>
                        <a:rPr lang="en-US" i="1" dirty="0" err="1" smtClean="0">
                          <a:latin typeface="Cambria Math"/>
                        </a:rPr>
                        <m:t>𝐹𝑑</m:t>
                      </m:r>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𝜃</m:t>
                          </m:r>
                        </m:e>
                      </m:func>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200 </m:t>
                          </m:r>
                          <m:r>
                            <a:rPr lang="en-US" i="1" dirty="0" smtClean="0">
                              <a:latin typeface="Cambria Math"/>
                            </a:rPr>
                            <m:t>𝑁</m:t>
                          </m:r>
                        </m:e>
                      </m:d>
                      <m:d>
                        <m:dPr>
                          <m:ctrlPr>
                            <a:rPr lang="en-US" i="1" dirty="0" smtClean="0">
                              <a:latin typeface="Cambria Math" panose="02040503050406030204" pitchFamily="18" charset="0"/>
                            </a:rPr>
                          </m:ctrlPr>
                        </m:dPr>
                        <m:e>
                          <m:r>
                            <a:rPr lang="en-US" i="1" dirty="0" smtClean="0">
                              <a:latin typeface="Cambria Math"/>
                            </a:rPr>
                            <m:t>2 </m:t>
                          </m:r>
                          <m:r>
                            <a:rPr lang="en-US" i="1" dirty="0" smtClean="0">
                              <a:latin typeface="Cambria Math"/>
                            </a:rPr>
                            <m:t>𝑚</m:t>
                          </m:r>
                        </m:e>
                      </m:d>
                      <m:func>
                        <m:funcPr>
                          <m:ctrlPr>
                            <a:rPr lang="en-US" b="0" i="1" dirty="0" smtClean="0">
                              <a:latin typeface="Cambria Math" panose="02040503050406030204" pitchFamily="18" charset="0"/>
                            </a:rPr>
                          </m:ctrlPr>
                        </m:funcPr>
                        <m:fName>
                          <m:r>
                            <m:rPr>
                              <m:sty m:val="p"/>
                            </m:rPr>
                            <a:rPr lang="en-US" b="0" i="0" dirty="0" smtClean="0">
                              <a:latin typeface="Cambria Math"/>
                            </a:rPr>
                            <m:t>cos</m:t>
                          </m:r>
                        </m:fName>
                        <m:e>
                          <m:r>
                            <a:rPr lang="en-US" b="0" i="1" dirty="0" smtClean="0">
                              <a:latin typeface="Cambria Math"/>
                            </a:rPr>
                            <m:t>180°</m:t>
                          </m:r>
                        </m:e>
                      </m:func>
                      <m:r>
                        <a:rPr lang="en-US" i="1" dirty="0" smtClean="0">
                          <a:latin typeface="Cambria Math"/>
                        </a:rPr>
                        <m:t>=−400 </m:t>
                      </m:r>
                      <m:r>
                        <a:rPr lang="en-US" i="1" dirty="0" smtClean="0">
                          <a:latin typeface="Cambria Math"/>
                        </a:rPr>
                        <m:t>𝐽</m:t>
                      </m:r>
                    </m:oMath>
                  </m:oMathPara>
                </a14:m>
                <a:endParaRPr lang="en-US" dirty="0"/>
              </a:p>
            </p:txBody>
          </p:sp>
        </mc:Choice>
        <mc:Fallback xmlns="">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 = 200 N (lift up)</a:t>
                </a:r>
              </a:p>
              <a:p>
                <a:pPr eaLnBrk="1" hangingPunct="1"/>
                <a:r>
                  <a:rPr lang="en-US" dirty="0" smtClean="0"/>
                  <a:t>d </a:t>
                </a:r>
                <a:r>
                  <a:rPr lang="en-US" dirty="0" smtClean="0"/>
                  <a:t>= </a:t>
                </a:r>
                <a:r>
                  <a:rPr lang="en-US" dirty="0" smtClean="0"/>
                  <a:t>2 </a:t>
                </a:r>
                <a:r>
                  <a:rPr lang="en-US" dirty="0" smtClean="0"/>
                  <a:t>m (down)</a:t>
                </a:r>
              </a:p>
              <a:p>
                <a:pPr eaLnBrk="1" hangingPunct="1"/>
                <a:r>
                  <a:rPr lang="en-US" i="0" dirty="0" smtClean="0">
                    <a:latin typeface="Cambria Math"/>
                  </a:rPr>
                  <a:t>𝑊=</a:t>
                </a:r>
                <a:r>
                  <a:rPr lang="en-US" i="0" dirty="0" err="1" smtClean="0">
                    <a:latin typeface="Cambria Math"/>
                  </a:rPr>
                  <a:t>𝐹𝑑</a:t>
                </a:r>
                <a:r>
                  <a:rPr lang="en-US" b="0" i="0" dirty="0" smtClean="0">
                    <a:latin typeface="Cambria Math"/>
                  </a:rPr>
                  <a:t> cos⁡𝜃</a:t>
                </a:r>
                <a:r>
                  <a:rPr lang="en-US" i="0" dirty="0" smtClean="0">
                    <a:latin typeface="Cambria Math"/>
                  </a:rPr>
                  <a:t>=(200 𝑁)(2 𝑚)</a:t>
                </a:r>
                <a:r>
                  <a:rPr lang="en-US" b="0" i="0" dirty="0" smtClean="0">
                    <a:latin typeface="Cambria Math"/>
                  </a:rPr>
                  <a:t>  cos⁡〖180°〗</a:t>
                </a:r>
                <a:r>
                  <a:rPr lang="en-US" i="0" dirty="0" smtClean="0">
                    <a:latin typeface="Cambria Math"/>
                  </a:rPr>
                  <a:t>=−400 𝐽</a:t>
                </a:r>
                <a:endParaRPr lang="en-US" dirty="0" smtClean="0"/>
              </a:p>
            </p:txBody>
          </p:sp>
        </mc:Fallback>
      </mc:AlternateContent>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A4692F-2B8B-4090-9ED9-1ADA4801400D}" type="slidenum">
              <a:rPr lang="en-US" smtClean="0"/>
              <a:pPr eaLnBrk="1" hangingPunct="1"/>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81000" y="685800"/>
            <a:ext cx="6096000" cy="3429000"/>
          </a:xfrm>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0EBB26-7AD6-441D-825A-48ABA6EEC21B}" type="slidenum">
              <a:rPr lang="en-US" smtClean="0"/>
              <a:pPr eaLnBrk="1" hangingPunct="1"/>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11E7B-6563-4C1F-B2F3-6C92335A00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3"/>
          <a:stretch/>
        </p:blipFill>
        <p:spPr>
          <a:xfrm>
            <a:off x="0" y="1"/>
            <a:ext cx="12191999" cy="6858000"/>
          </a:xfrm>
          <a:prstGeom prst="rect">
            <a:avLst/>
          </a:prstGeom>
        </p:spPr>
      </p:pic>
      <p:sp>
        <p:nvSpPr>
          <p:cNvPr id="2" name="Title 1"/>
          <p:cNvSpPr>
            <a:spLocks noGrp="1"/>
          </p:cNvSpPr>
          <p:nvPr>
            <p:ph type="ctrTitle"/>
          </p:nvPr>
        </p:nvSpPr>
        <p:spPr>
          <a:xfrm>
            <a:off x="810001" y="1449147"/>
            <a:ext cx="10572000" cy="2971051"/>
          </a:xfrm>
        </p:spPr>
        <p:txBody>
          <a:bodyPr/>
          <a:lstStyle>
            <a:lvl1pPr>
              <a:defRPr sz="5400">
                <a:solidFill>
                  <a:schemeClr val="accent3">
                    <a:lumMod val="60000"/>
                    <a:lumOff val="4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976446" y="20689"/>
            <a:ext cx="7215554" cy="1188233"/>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A88734D-61E1-43CF-937C-8530693751D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232837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88734D-61E1-43CF-937C-8530693751DE}"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78884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AA88734D-61E1-43CF-937C-8530693751D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94153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AA88734D-61E1-43CF-937C-8530693751DE}"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254789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8734D-61E1-43CF-937C-8530693751D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46375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8734D-61E1-43CF-937C-8530693751D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934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ECC9EA-4AE9-49AA-930B-6BF33E3212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a:xfrm>
            <a:off x="0" y="0"/>
            <a:ext cx="12192000" cy="970450"/>
          </a:xfrm>
        </p:spPr>
        <p:txBody>
          <a:bodyPr/>
          <a:lstStyle/>
          <a:p>
            <a:r>
              <a:rPr lang="en-US" dirty="0"/>
              <a:t>Click to edit Master title style</a:t>
            </a:r>
          </a:p>
        </p:txBody>
      </p:sp>
      <p:sp>
        <p:nvSpPr>
          <p:cNvPr id="3" name="Content Placeholder 2"/>
          <p:cNvSpPr>
            <a:spLocks noGrp="1"/>
          </p:cNvSpPr>
          <p:nvPr>
            <p:ph idx="1"/>
          </p:nvPr>
        </p:nvSpPr>
        <p:spPr>
          <a:xfrm>
            <a:off x="0" y="970450"/>
            <a:ext cx="12192000" cy="54986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A88734D-61E1-43CF-937C-8530693751D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374281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6A6B46-3086-4F55-8CC3-6864574128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3"/>
          <a:stretch/>
        </p:blipFill>
        <p:spPr>
          <a:xfrm>
            <a:off x="0" y="1"/>
            <a:ext cx="12191999" cy="6858000"/>
          </a:xfrm>
          <a:prstGeom prst="rect">
            <a:avLst/>
          </a:prstGeom>
        </p:spPr>
      </p:pic>
      <p:sp>
        <p:nvSpPr>
          <p:cNvPr id="2" name="Title 1"/>
          <p:cNvSpPr>
            <a:spLocks noGrp="1"/>
          </p:cNvSpPr>
          <p:nvPr>
            <p:ph type="title"/>
          </p:nvPr>
        </p:nvSpPr>
        <p:spPr>
          <a:xfrm>
            <a:off x="9215229" y="-1"/>
            <a:ext cx="2976770" cy="4607170"/>
          </a:xfrm>
        </p:spPr>
        <p:txBody>
          <a:bodyPr anchor="ctr"/>
          <a:lstStyle>
            <a:lvl1pPr algn="r">
              <a:defRPr sz="4800" b="1" cap="none"/>
            </a:lvl1pPr>
          </a:lstStyle>
          <a:p>
            <a:r>
              <a:rPr lang="en-US" dirty="0"/>
              <a:t>Click to edit Master title style</a:t>
            </a:r>
          </a:p>
        </p:txBody>
      </p:sp>
      <p:sp>
        <p:nvSpPr>
          <p:cNvPr id="3" name="Text Placeholder 2"/>
          <p:cNvSpPr>
            <a:spLocks noGrp="1"/>
          </p:cNvSpPr>
          <p:nvPr>
            <p:ph type="body" idx="1"/>
          </p:nvPr>
        </p:nvSpPr>
        <p:spPr>
          <a:xfrm>
            <a:off x="0" y="0"/>
            <a:ext cx="2787162" cy="5398477"/>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A88734D-61E1-43CF-937C-8530693751DE}"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97874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55F0E8-0430-48AC-9609-3E5FF34453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970450"/>
            <a:ext cx="6004585" cy="549862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970450"/>
            <a:ext cx="6004585" cy="5498630"/>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A88734D-61E1-43CF-937C-8530693751DE}"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42913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39ACAE-3514-4EC6-BC01-CCD5CD38F1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 y="1005322"/>
            <a:ext cx="6004585" cy="576262"/>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 y="1581585"/>
            <a:ext cx="6004584" cy="488749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13" y="1005322"/>
            <a:ext cx="6004585" cy="576262"/>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7413" y="1581585"/>
            <a:ext cx="6004585" cy="4887495"/>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A88734D-61E1-43CF-937C-8530693751DE}"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41670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207F0A-0F92-49D0-B87C-1A1F256672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8734D-61E1-43CF-937C-8530693751DE}"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189512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8734D-61E1-43CF-937C-8530693751DE}"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8CAB3-C754-494D-907A-55BFFA099A7A}" type="slidenum">
              <a:rPr lang="en-US" smtClean="0"/>
              <a:t>‹#›</a:t>
            </a:fld>
            <a:endParaRPr lang="en-US"/>
          </a:p>
        </p:txBody>
      </p:sp>
      <p:pic>
        <p:nvPicPr>
          <p:cNvPr id="5" name="Picture 4">
            <a:extLst>
              <a:ext uri="{FF2B5EF4-FFF2-40B4-BE49-F238E27FC236}">
                <a16:creationId xmlns:a16="http://schemas.microsoft.com/office/drawing/2014/main" id="{C0AF7994-A352-4E9D-867A-B4E5299302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05" b="9921"/>
          <a:stretch/>
        </p:blipFill>
        <p:spPr>
          <a:xfrm>
            <a:off x="0" y="-3106"/>
            <a:ext cx="12192000" cy="970450"/>
          </a:xfrm>
          <a:prstGeom prst="rect">
            <a:avLst/>
          </a:prstGeom>
        </p:spPr>
      </p:pic>
    </p:spTree>
    <p:extLst>
      <p:ext uri="{BB962C8B-B14F-4D97-AF65-F5344CB8AC3E}">
        <p14:creationId xmlns:p14="http://schemas.microsoft.com/office/powerpoint/2010/main" val="96363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88734D-61E1-43CF-937C-8530693751DE}"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177223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AA88734D-61E1-43CF-937C-8530693751DE}" type="datetimeFigureOut">
              <a:rPr lang="en-US" smtClean="0"/>
              <a:t>12/4/2024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568CAB3-C754-494D-907A-55BFFA099A7A}" type="slidenum">
              <a:rPr lang="en-US" smtClean="0"/>
              <a:t>‹#›</a:t>
            </a:fld>
            <a:endParaRPr lang="en-US"/>
          </a:p>
        </p:txBody>
      </p:sp>
    </p:spTree>
    <p:extLst>
      <p:ext uri="{BB962C8B-B14F-4D97-AF65-F5344CB8AC3E}">
        <p14:creationId xmlns:p14="http://schemas.microsoft.com/office/powerpoint/2010/main" val="265101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70450"/>
          </a:xfrm>
          <a:prstGeom prst="rect">
            <a:avLst/>
          </a:prstGeom>
          <a:effectLst>
            <a:outerShdw blurRad="50800" dir="14400000">
              <a:srgbClr val="000000">
                <a:alpha val="60000"/>
              </a:srgbClr>
            </a:outerShdw>
          </a:effectLst>
        </p:spPr>
        <p:txBody>
          <a:bodyPr vert="horz" lIns="91440" tIns="45720" rIns="91440" bIns="45720" rtlCol="0" anchor="b">
            <a:noAutofit/>
            <a:scene3d>
              <a:camera prst="orthographicFront"/>
              <a:lightRig rig="threePt" dir="t"/>
            </a:scene3d>
            <a:sp3d extrusionH="57150">
              <a:bevelT w="38100" h="38100"/>
            </a:sp3d>
          </a:bodyPr>
          <a:lstStyle/>
          <a:p>
            <a:r>
              <a:rPr lang="en-US" dirty="0"/>
              <a:t>Click to edit Master title style</a:t>
            </a:r>
          </a:p>
        </p:txBody>
      </p:sp>
      <p:sp>
        <p:nvSpPr>
          <p:cNvPr id="3" name="Text Placeholder 2"/>
          <p:cNvSpPr>
            <a:spLocks noGrp="1"/>
          </p:cNvSpPr>
          <p:nvPr>
            <p:ph type="body" idx="1"/>
          </p:nvPr>
        </p:nvSpPr>
        <p:spPr>
          <a:xfrm>
            <a:off x="0" y="970450"/>
            <a:ext cx="12192000" cy="5498629"/>
          </a:xfrm>
          <a:prstGeom prst="rect">
            <a:avLst/>
          </a:prstGeom>
          <a:effectLst>
            <a:outerShdw blurRad="50800" dir="14400000">
              <a:srgbClr val="000000">
                <a:alpha val="40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72185"/>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215229" y="6469080"/>
            <a:ext cx="1343706" cy="365125"/>
          </a:xfrm>
          <a:prstGeom prst="rect">
            <a:avLst/>
          </a:prstGeom>
        </p:spPr>
        <p:txBody>
          <a:bodyPr vert="horz" lIns="91440" tIns="45720" rIns="91440" bIns="45720" rtlCol="0" anchor="b"/>
          <a:lstStyle>
            <a:lvl1pPr algn="r">
              <a:defRPr sz="900">
                <a:solidFill>
                  <a:schemeClr val="tx1"/>
                </a:solidFill>
              </a:defRPr>
            </a:lvl1pPr>
          </a:lstStyle>
          <a:p>
            <a:fld id="{AA88734D-61E1-43CF-937C-8530693751DE}" type="datetimeFigureOut">
              <a:rPr lang="en-US" smtClean="0"/>
              <a:t>12/4/2024</a:t>
            </a:fld>
            <a:endParaRPr lang="en-US"/>
          </a:p>
        </p:txBody>
      </p:sp>
      <p:sp>
        <p:nvSpPr>
          <p:cNvPr id="6" name="Slide Number Placeholder 5"/>
          <p:cNvSpPr>
            <a:spLocks noGrp="1"/>
          </p:cNvSpPr>
          <p:nvPr>
            <p:ph type="sldNum" sz="quarter" idx="4"/>
          </p:nvPr>
        </p:nvSpPr>
        <p:spPr>
          <a:xfrm>
            <a:off x="11129845" y="6469080"/>
            <a:ext cx="1062155" cy="368230"/>
          </a:xfrm>
          <a:prstGeom prst="rect">
            <a:avLst/>
          </a:prstGeom>
        </p:spPr>
        <p:txBody>
          <a:bodyPr vert="horz" lIns="91440" tIns="45720" rIns="91440" bIns="10800" rtlCol="0" anchor="b"/>
          <a:lstStyle>
            <a:lvl1pPr algn="r">
              <a:defRPr sz="2000">
                <a:solidFill>
                  <a:schemeClr val="accent1"/>
                </a:solidFill>
              </a:defRPr>
            </a:lvl1pPr>
          </a:lstStyle>
          <a:p>
            <a:fld id="{F568CAB3-C754-494D-907A-55BFFA099A7A}" type="slidenum">
              <a:rPr lang="en-US" smtClean="0"/>
              <a:t>‹#›</a:t>
            </a:fld>
            <a:endParaRPr lang="en-US"/>
          </a:p>
        </p:txBody>
      </p:sp>
    </p:spTree>
    <p:extLst>
      <p:ext uri="{BB962C8B-B14F-4D97-AF65-F5344CB8AC3E}">
        <p14:creationId xmlns:p14="http://schemas.microsoft.com/office/powerpoint/2010/main" val="1541069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ln>
            <a:solidFill>
              <a:sysClr val="windowText" lastClr="000000"/>
            </a:solidFill>
          </a:ln>
          <a:solidFill>
            <a:schemeClr val="accent1">
              <a:lumMod val="20000"/>
              <a:lumOff val="8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Tx/>
        <a:buFont typeface="Wingdings 2" panose="05020102010507070707" pitchFamily="18" charset="2"/>
        <a:buChar char=""/>
        <a:defRPr sz="3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Tx/>
        <a:buFont typeface="Arial" panose="020B0604020202020204" pitchFamily="34" charset="0"/>
        <a:buChar char="•"/>
        <a:defRPr sz="3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openstax.org/details/books/physic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Videos/Eureka/Eureka!%2009%20-%20Kinetic%20Energy.mp4"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orsion_beam_2.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Videos/Eureka/Eureka!%2008%20-%20Work.mp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A0FF-C825-4435-BE08-DDD3D699010A}"/>
              </a:ext>
            </a:extLst>
          </p:cNvPr>
          <p:cNvSpPr>
            <a:spLocks noGrp="1"/>
          </p:cNvSpPr>
          <p:nvPr>
            <p:ph type="ctrTitle"/>
          </p:nvPr>
        </p:nvSpPr>
        <p:spPr/>
        <p:txBody>
          <a:bodyPr/>
          <a:lstStyle/>
          <a:p>
            <a:r>
              <a:rPr lang="en-US" dirty="0"/>
              <a:t>Energy</a:t>
            </a:r>
          </a:p>
        </p:txBody>
      </p:sp>
      <p:sp>
        <p:nvSpPr>
          <p:cNvPr id="3" name="Subtitle 2">
            <a:extLst>
              <a:ext uri="{FF2B5EF4-FFF2-40B4-BE49-F238E27FC236}">
                <a16:creationId xmlns:a16="http://schemas.microsoft.com/office/drawing/2014/main" id="{A1BEAA0A-0CC0-441F-8362-FD65C4F64097}"/>
              </a:ext>
            </a:extLst>
          </p:cNvPr>
          <p:cNvSpPr>
            <a:spLocks noGrp="1"/>
          </p:cNvSpPr>
          <p:nvPr>
            <p:ph type="subTitle" idx="1"/>
          </p:nvPr>
        </p:nvSpPr>
        <p:spPr>
          <a:xfrm>
            <a:off x="8813800" y="0"/>
            <a:ext cx="3378200" cy="1257300"/>
          </a:xfrm>
        </p:spPr>
        <p:txBody>
          <a:bodyPr>
            <a:normAutofit/>
          </a:bodyPr>
          <a:lstStyle/>
          <a:p>
            <a:r>
              <a:rPr lang="en-US" dirty="0"/>
              <a:t>Physics</a:t>
            </a:r>
          </a:p>
          <a:p>
            <a:r>
              <a:rPr lang="en-US" dirty="0"/>
              <a:t>Unit 06</a:t>
            </a:r>
          </a:p>
        </p:txBody>
      </p:sp>
    </p:spTree>
    <p:extLst>
      <p:ext uri="{BB962C8B-B14F-4D97-AF65-F5344CB8AC3E}">
        <p14:creationId xmlns:p14="http://schemas.microsoft.com/office/powerpoint/2010/main" val="275835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a:defRPr/>
            </a:pPr>
            <a:r>
              <a:rPr lang="en-US" dirty="0"/>
              <a:t>6-01 Work and the Work-Energy Theorem</a:t>
            </a:r>
          </a:p>
        </p:txBody>
      </p:sp>
      <p:sp>
        <p:nvSpPr>
          <p:cNvPr id="97283" name="Rectangle 3"/>
          <p:cNvSpPr>
            <a:spLocks noGrp="1" noChangeArrowheads="1"/>
          </p:cNvSpPr>
          <p:nvPr>
            <p:ph idx="1"/>
          </p:nvPr>
        </p:nvSpPr>
        <p:spPr/>
        <p:txBody>
          <a:bodyPr>
            <a:normAutofit/>
          </a:bodyPr>
          <a:lstStyle/>
          <a:p>
            <a:pPr eaLnBrk="1" hangingPunct="1">
              <a:defRPr/>
            </a:pPr>
            <a:r>
              <a:rPr lang="en-US" dirty="0"/>
              <a:t>Do work means </a:t>
            </a:r>
            <a:r>
              <a:rPr lang="en-US" dirty="0">
                <a:sym typeface="Wingdings" pitchFamily="2" charset="2"/>
              </a:rPr>
              <a:t> </a:t>
            </a:r>
            <a:r>
              <a:rPr lang="en-US" i="1" dirty="0">
                <a:sym typeface="Wingdings" pitchFamily="2" charset="2"/>
              </a:rPr>
              <a:t>W</a:t>
            </a:r>
            <a:r>
              <a:rPr lang="en-US" dirty="0">
                <a:sym typeface="Wingdings" pitchFamily="2" charset="2"/>
              </a:rPr>
              <a:t> = </a:t>
            </a:r>
            <a:r>
              <a:rPr lang="en-US" i="1" dirty="0" err="1">
                <a:sym typeface="Wingdings" pitchFamily="2" charset="2"/>
              </a:rPr>
              <a:t>Fd</a:t>
            </a:r>
            <a:endParaRPr lang="en-US" i="1" dirty="0">
              <a:sym typeface="Wingdings" pitchFamily="2" charset="2"/>
            </a:endParaRPr>
          </a:p>
          <a:p>
            <a:pPr lvl="2" eaLnBrk="1" hangingPunct="1">
              <a:defRPr/>
            </a:pPr>
            <a:r>
              <a:rPr lang="en-US" i="1" dirty="0"/>
              <a:t>F</a:t>
            </a:r>
            <a:r>
              <a:rPr lang="en-US" dirty="0"/>
              <a:t> = </a:t>
            </a:r>
            <a:r>
              <a:rPr lang="en-US" i="1" dirty="0"/>
              <a:t>ma</a:t>
            </a:r>
          </a:p>
          <a:p>
            <a:pPr eaLnBrk="1" hangingPunct="1">
              <a:defRPr/>
            </a:pPr>
            <a:endParaRPr lang="en-US" dirty="0"/>
          </a:p>
          <a:p>
            <a:pPr eaLnBrk="1" hangingPunct="1">
              <a:defRPr/>
            </a:pPr>
            <a:r>
              <a:rPr lang="en-US" dirty="0"/>
              <a:t>So work by a net force gives an object some acceleration</a:t>
            </a:r>
          </a:p>
          <a:p>
            <a:pPr eaLnBrk="1" hangingPunct="1">
              <a:defRPr/>
            </a:pPr>
            <a:endParaRPr lang="en-US" dirty="0"/>
          </a:p>
          <a:p>
            <a:pPr eaLnBrk="1" hangingPunct="1">
              <a:defRPr/>
            </a:pPr>
            <a:r>
              <a:rPr lang="en-US" dirty="0"/>
              <a:t>Acceleration means the velocity changes</a:t>
            </a:r>
          </a:p>
          <a:p>
            <a:pPr eaLnBrk="1" hangingPunct="1">
              <a:defRPr/>
            </a:pPr>
            <a:endParaRPr lang="en-US" dirty="0"/>
          </a:p>
        </p:txBody>
      </p:sp>
    </p:spTree>
    <p:extLst>
      <p:ext uri="{BB962C8B-B14F-4D97-AF65-F5344CB8AC3E}">
        <p14:creationId xmlns:p14="http://schemas.microsoft.com/office/powerpoint/2010/main" val="2925138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a:defRPr/>
            </a:pPr>
            <a:r>
              <a:rPr lang="en-US" dirty="0"/>
              <a:t>6-01 Work and the Work-Energy Theorem</a:t>
            </a:r>
          </a:p>
        </p:txBody>
      </p:sp>
      <mc:AlternateContent xmlns:mc="http://schemas.openxmlformats.org/markup-compatibility/2006" xmlns:a14="http://schemas.microsoft.com/office/drawing/2010/main">
        <mc:Choice Requires="a14">
          <p:sp>
            <p:nvSpPr>
              <p:cNvPr id="98307" name="Rectangle 3"/>
              <p:cNvSpPr>
                <a:spLocks noGrp="1" noChangeArrowheads="1"/>
              </p:cNvSpPr>
              <p:nvPr>
                <p:ph idx="1"/>
              </p:nvPr>
            </p:nvSpPr>
            <p:spPr/>
            <p:txBody>
              <a:bodyPr>
                <a:normAutofit/>
              </a:bodyPr>
              <a:lstStyle/>
              <a:p>
                <a:pPr eaLnBrk="1" hangingPunct="1">
                  <a:defRPr/>
                </a:pPr>
                <a14:m>
                  <m:oMath xmlns:m="http://schemas.openxmlformats.org/officeDocument/2006/math">
                    <m:r>
                      <a:rPr lang="en-US" i="1" dirty="0" smtClean="0">
                        <a:latin typeface="Cambria Math"/>
                      </a:rPr>
                      <m:t>𝐹</m:t>
                    </m:r>
                    <m:r>
                      <a:rPr lang="en-US" i="1" dirty="0" smtClean="0">
                        <a:latin typeface="Cambria Math"/>
                      </a:rPr>
                      <m:t>=</m:t>
                    </m:r>
                    <m:r>
                      <a:rPr lang="en-US" i="1" dirty="0" smtClean="0">
                        <a:latin typeface="Cambria Math"/>
                      </a:rPr>
                      <m:t>𝑚𝑎</m:t>
                    </m:r>
                  </m:oMath>
                </a14:m>
                <a:endParaRPr lang="en-US" i="1" dirty="0"/>
              </a:p>
              <a:p>
                <a:pPr eaLnBrk="1" hangingPunct="1">
                  <a:defRPr/>
                </a:pPr>
                <a14:m>
                  <m:oMath xmlns:m="http://schemas.openxmlformats.org/officeDocument/2006/math">
                    <m:r>
                      <a:rPr lang="en-US" i="1" dirty="0" smtClean="0">
                        <a:latin typeface="Cambria Math"/>
                      </a:rPr>
                      <m:t>𝐹</m:t>
                    </m:r>
                    <m:r>
                      <a:rPr lang="en-US" b="0" i="1" dirty="0" smtClean="0">
                        <a:latin typeface="Cambria Math"/>
                      </a:rPr>
                      <m:t>𝑑</m:t>
                    </m:r>
                    <m:r>
                      <a:rPr lang="en-US" i="1" dirty="0" smtClean="0">
                        <a:latin typeface="Cambria Math"/>
                      </a:rPr>
                      <m:t>=</m:t>
                    </m:r>
                    <m:r>
                      <a:rPr lang="en-US" i="1" dirty="0" smtClean="0">
                        <a:latin typeface="Cambria Math"/>
                      </a:rPr>
                      <m:t>𝑚𝑎𝑑</m:t>
                    </m:r>
                  </m:oMath>
                </a14:m>
                <a:endParaRPr lang="en-US" i="1" dirty="0"/>
              </a:p>
              <a:p>
                <a:pPr eaLnBrk="1" hangingPunct="1">
                  <a:defRPr/>
                </a:pPr>
                <a14:m>
                  <m:oMath xmlns:m="http://schemas.openxmlformats.org/officeDocument/2006/math">
                    <m:r>
                      <a:rPr lang="en-US" i="1" dirty="0" smtClean="0">
                        <a:latin typeface="Cambria Math"/>
                      </a:rPr>
                      <m:t>𝑣</m:t>
                    </m:r>
                    <m:r>
                      <a:rPr lang="en-US" i="1" baseline="-25000" dirty="0" smtClean="0">
                        <a:latin typeface="Cambria Math"/>
                      </a:rPr>
                      <m:t>𝑓</m:t>
                    </m:r>
                    <m:r>
                      <a:rPr lang="en-US" i="1" baseline="30000" dirty="0" smtClean="0">
                        <a:latin typeface="Cambria Math"/>
                      </a:rPr>
                      <m:t>2</m:t>
                    </m:r>
                    <m:r>
                      <a:rPr lang="en-US" i="1" dirty="0" smtClean="0">
                        <a:latin typeface="Cambria Math"/>
                      </a:rPr>
                      <m:t>=</m:t>
                    </m:r>
                    <m:r>
                      <a:rPr lang="en-US" i="1" dirty="0" smtClean="0">
                        <a:latin typeface="Cambria Math"/>
                      </a:rPr>
                      <m:t>𝑣</m:t>
                    </m:r>
                    <m:r>
                      <a:rPr lang="en-US" i="1" baseline="-25000" dirty="0" smtClean="0">
                        <a:latin typeface="Cambria Math"/>
                      </a:rPr>
                      <m:t>0</m:t>
                    </m:r>
                    <m:r>
                      <a:rPr lang="en-US" i="1" baseline="30000" dirty="0" smtClean="0">
                        <a:latin typeface="Cambria Math"/>
                      </a:rPr>
                      <m:t>2</m:t>
                    </m:r>
                    <m:r>
                      <a:rPr lang="en-US" i="1" dirty="0" smtClean="0">
                        <a:latin typeface="Cambria Math"/>
                      </a:rPr>
                      <m:t>+2</m:t>
                    </m:r>
                    <m:r>
                      <a:rPr lang="en-US" i="1" dirty="0" smtClean="0">
                        <a:latin typeface="Cambria Math"/>
                      </a:rPr>
                      <m:t>𝑎𝑑</m:t>
                    </m:r>
                  </m:oMath>
                </a14:m>
                <a:r>
                  <a:rPr lang="en-US" dirty="0"/>
                  <a:t> </a:t>
                </a:r>
                <a:r>
                  <a:rPr lang="en-US" dirty="0">
                    <a:sym typeface="Wingdings" pitchFamily="2" charset="2"/>
                  </a:rPr>
                  <a:t> solve for </a:t>
                </a:r>
                <a:r>
                  <a:rPr lang="en-US" i="1" dirty="0">
                    <a:sym typeface="Wingdings" pitchFamily="2" charset="2"/>
                  </a:rPr>
                  <a:t>ad</a:t>
                </a:r>
              </a:p>
              <a:p>
                <a:pPr lvl="2" eaLnBrk="1" hangingPunct="1">
                  <a:defRPr/>
                </a:pPr>
                <a14:m>
                  <m:oMath xmlns:m="http://schemas.openxmlformats.org/officeDocument/2006/math">
                    <m:r>
                      <a:rPr lang="en-US" i="1" dirty="0" smtClean="0">
                        <a:latin typeface="Cambria Math"/>
                      </a:rPr>
                      <m:t>𝑎𝑑</m:t>
                    </m:r>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e>
                    </m:d>
                  </m:oMath>
                </a14:m>
                <a:endParaRPr lang="en-US" dirty="0"/>
              </a:p>
              <a:p>
                <a:pPr eaLnBrk="1" hangingPunct="1">
                  <a:defRPr/>
                </a:pPr>
                <a14:m>
                  <m:oMath xmlns:m="http://schemas.openxmlformats.org/officeDocument/2006/math">
                    <m:r>
                      <a:rPr lang="en-US" i="1" dirty="0" smtClean="0">
                        <a:latin typeface="Cambria Math"/>
                      </a:rPr>
                      <m:t>𝐹𝑑</m:t>
                    </m:r>
                    <m:r>
                      <a:rPr lang="en-US" i="1" dirty="0" smtClean="0">
                        <a:latin typeface="Cambria Math"/>
                      </a:rPr>
                      <m:t>=</m:t>
                    </m:r>
                    <m:r>
                      <a:rPr lang="en-US" i="1" dirty="0" smtClean="0">
                        <a:latin typeface="Cambria Math"/>
                      </a:rPr>
                      <m:t>𝑚</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e>
                    </m:d>
                  </m:oMath>
                </a14:m>
                <a:endParaRPr lang="en-US" dirty="0"/>
              </a:p>
              <a:p>
                <a:pPr eaLnBrk="1" hangingPunct="1">
                  <a:defRPr/>
                </a:pPr>
                <a:endParaRPr lang="en-US" dirty="0"/>
              </a:p>
              <a:p>
                <a:pPr eaLnBrk="1" hangingPunct="1">
                  <a:defRPr/>
                </a:pPr>
                <a14:m>
                  <m:oMath xmlns:m="http://schemas.openxmlformats.org/officeDocument/2006/math">
                    <m:r>
                      <a:rPr lang="en-US" i="1" dirty="0" smtClean="0">
                        <a:latin typeface="Cambria Math"/>
                      </a:rPr>
                      <m:t>𝑊</m:t>
                    </m:r>
                    <m:r>
                      <a:rPr lang="en-US"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i="1" dirty="0" smtClean="0">
                        <a:latin typeface="Cambria Math"/>
                      </a:rPr>
                      <m:t>𝑚</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𝑓</m:t>
                        </m:r>
                      </m:sub>
                      <m:sup>
                        <m:r>
                          <a:rPr lang="en-US" b="0" i="1" dirty="0" smtClean="0">
                            <a:latin typeface="Cambria Math"/>
                          </a:rPr>
                          <m:t>2</m:t>
                        </m:r>
                      </m:sup>
                    </m:sSubSup>
                    <m:r>
                      <a:rPr lang="en-US" b="0" i="1" dirty="0" smtClean="0">
                        <a:latin typeface="Cambria Math"/>
                      </a:rPr>
                      <m:t>−</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2</m:t>
                        </m:r>
                      </m:den>
                    </m:f>
                    <m:r>
                      <a:rPr lang="en-US" i="1" dirty="0" smtClean="0">
                        <a:latin typeface="Cambria Math"/>
                      </a:rPr>
                      <m:t>𝑚</m:t>
                    </m:r>
                    <m:sSubSup>
                      <m:sSubSupPr>
                        <m:ctrlPr>
                          <a:rPr lang="en-US" b="0" i="1" dirty="0" smtClean="0">
                            <a:latin typeface="Cambria Math" panose="02040503050406030204" pitchFamily="18" charset="0"/>
                          </a:rPr>
                        </m:ctrlPr>
                      </m:sSubSupPr>
                      <m:e>
                        <m:r>
                          <a:rPr lang="en-US" i="1" dirty="0" smtClean="0">
                            <a:latin typeface="Cambria Math"/>
                          </a:rPr>
                          <m:t>𝑣</m:t>
                        </m:r>
                      </m:e>
                      <m:sub>
                        <m:r>
                          <a:rPr lang="en-US" b="0" i="1" dirty="0" smtClean="0">
                            <a:latin typeface="Cambria Math"/>
                          </a:rPr>
                          <m:t>0</m:t>
                        </m:r>
                      </m:sub>
                      <m:sup>
                        <m:r>
                          <a:rPr lang="en-US" b="0" i="1" dirty="0" smtClean="0">
                            <a:latin typeface="Cambria Math"/>
                          </a:rPr>
                          <m:t>2</m:t>
                        </m:r>
                      </m:sup>
                    </m:sSubSup>
                  </m:oMath>
                </a14:m>
                <a:r>
                  <a:rPr lang="en-US" dirty="0"/>
                  <a:t> </a:t>
                </a:r>
              </a:p>
            </p:txBody>
          </p:sp>
        </mc:Choice>
        <mc:Fallback xmlns="">
          <p:sp>
            <p:nvSpPr>
              <p:cNvPr id="98307" name="Rectangle 3"/>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98308" name="Oval 4"/>
          <p:cNvSpPr>
            <a:spLocks noChangeArrowheads="1"/>
          </p:cNvSpPr>
          <p:nvPr/>
        </p:nvSpPr>
        <p:spPr bwMode="auto">
          <a:xfrm>
            <a:off x="-508000" y="5360296"/>
            <a:ext cx="7010400" cy="838200"/>
          </a:xfrm>
          <a:prstGeom prst="ellipse">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a:p>
        </p:txBody>
      </p:sp>
    </p:spTree>
    <p:extLst>
      <p:ext uri="{BB962C8B-B14F-4D97-AF65-F5344CB8AC3E}">
        <p14:creationId xmlns:p14="http://schemas.microsoft.com/office/powerpoint/2010/main" val="53748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98308"/>
                                        </p:tgtEl>
                                        <p:attrNameLst>
                                          <p:attrName>style.visibility</p:attrName>
                                        </p:attrNameLst>
                                      </p:cBhvr>
                                      <p:to>
                                        <p:strVal val="visible"/>
                                      </p:to>
                                    </p:set>
                                    <p:anim calcmode="lin" valueType="num">
                                      <p:cBhvr additive="base">
                                        <p:cTn id="29" dur="500" fill="hold"/>
                                        <p:tgtEl>
                                          <p:spTgt spid="98308"/>
                                        </p:tgtEl>
                                        <p:attrNameLst>
                                          <p:attrName>ppt_x</p:attrName>
                                        </p:attrNameLst>
                                      </p:cBhvr>
                                      <p:tavLst>
                                        <p:tav tm="0">
                                          <p:val>
                                            <p:strVal val="1+#ppt_w/2"/>
                                          </p:val>
                                        </p:tav>
                                        <p:tav tm="100000">
                                          <p:val>
                                            <p:strVal val="#ppt_x"/>
                                          </p:val>
                                        </p:tav>
                                      </p:tavLst>
                                    </p:anim>
                                    <p:anim calcmode="lin" valueType="num">
                                      <p:cBhvr additive="base">
                                        <p:cTn id="30" dur="500" fill="hold"/>
                                        <p:tgtEl>
                                          <p:spTgt spid="983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P spid="9830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en-US" dirty="0"/>
              <a:t>6-01 Work and the Work-Energy Theorem</a:t>
            </a:r>
          </a:p>
        </p:txBody>
      </p:sp>
      <mc:AlternateContent xmlns:mc="http://schemas.openxmlformats.org/markup-compatibility/2006" xmlns:a14="http://schemas.microsoft.com/office/drawing/2010/main">
        <mc:Choice Requires="a14">
          <p:sp>
            <p:nvSpPr>
              <p:cNvPr id="100355" name="Rectangle 3"/>
              <p:cNvSpPr>
                <a:spLocks noGrp="1" noChangeArrowheads="1"/>
              </p:cNvSpPr>
              <p:nvPr>
                <p:ph idx="1"/>
              </p:nvPr>
            </p:nvSpPr>
            <p:spPr/>
            <p:txBody>
              <a:bodyPr>
                <a:normAutofit/>
              </a:bodyPr>
              <a:lstStyle/>
              <a:p>
                <a:pPr eaLnBrk="1" hangingPunct="1">
                  <a:defRPr/>
                </a:pPr>
                <a:r>
                  <a:rPr lang="en-US" b="1" dirty="0"/>
                  <a:t>Work Energy Theorem</a:t>
                </a:r>
              </a:p>
              <a:p>
                <a:pPr eaLnBrk="1" hangingPunct="1">
                  <a:defRPr/>
                </a:pPr>
                <a:r>
                  <a:rPr lang="en-US" b="1" dirty="0"/>
                  <a:t>Work of Net external force</a:t>
                </a:r>
                <a:r>
                  <a:rPr lang="en-US" dirty="0"/>
                  <a:t> = change in kinetic energy</a:t>
                </a:r>
              </a:p>
              <a:p>
                <a:pPr marL="0" indent="0">
                  <a:buNone/>
                  <a:defRPr/>
                </a:pPr>
                <a:endParaRPr lang="en-US" dirty="0"/>
              </a:p>
              <a:p>
                <a:pPr marL="0" indent="0">
                  <a:buNone/>
                  <a:defRPr/>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𝑓</m:t>
                          </m:r>
                        </m:sub>
                        <m:sup>
                          <m:r>
                            <a:rPr lang="en-US" b="0" i="1" smtClean="0">
                              <a:latin typeface="Cambria Math"/>
                            </a:rPr>
                            <m:t>2</m:t>
                          </m:r>
                        </m:sup>
                      </m:sSub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𝑚</m:t>
                      </m:r>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0</m:t>
                          </m:r>
                        </m:sub>
                        <m:sup>
                          <m:r>
                            <a:rPr lang="en-US" b="0" i="1" smtClean="0">
                              <a:latin typeface="Cambria Math"/>
                            </a:rPr>
                            <m:t>2</m:t>
                          </m:r>
                        </m:sup>
                      </m:sSubSup>
                    </m:oMath>
                  </m:oMathPara>
                </a14:m>
                <a:endParaRPr lang="en-US" b="0" i="1" dirty="0">
                  <a:latin typeface="Cambria Math"/>
                </a:endParaRPr>
              </a:p>
              <a:p>
                <a:pPr marL="0" indent="0">
                  <a:buNone/>
                  <a:defRPr/>
                </a:pPr>
                <a:endParaRPr lang="en-US" b="0" i="1" dirty="0">
                  <a:latin typeface="Cambria Math"/>
                </a:endParaRPr>
              </a:p>
              <a:p>
                <a:pPr marL="0" indent="0">
                  <a:buNone/>
                  <a:defRPr/>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oMath>
                  </m:oMathPara>
                </a14:m>
                <a:endParaRPr lang="en-US" dirty="0"/>
              </a:p>
            </p:txBody>
          </p:sp>
        </mc:Choice>
        <mc:Fallback xmlns="">
          <p:sp>
            <p:nvSpPr>
              <p:cNvPr id="100355"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4824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a:defRPr/>
            </a:pPr>
            <a:r>
              <a:rPr lang="en-US" dirty="0"/>
              <a:t>6-01 Work and the Work-Energy Theorem</a:t>
            </a:r>
          </a:p>
        </p:txBody>
      </p:sp>
      <p:sp>
        <p:nvSpPr>
          <p:cNvPr id="101379" name="Rectangle 3"/>
          <p:cNvSpPr>
            <a:spLocks noGrp="1" noChangeArrowheads="1"/>
          </p:cNvSpPr>
          <p:nvPr>
            <p:ph idx="1"/>
          </p:nvPr>
        </p:nvSpPr>
        <p:spPr/>
        <p:txBody>
          <a:bodyPr/>
          <a:lstStyle/>
          <a:p>
            <a:pPr eaLnBrk="1" hangingPunct="1">
              <a:defRPr/>
            </a:pPr>
            <a:r>
              <a:rPr lang="en-US" dirty="0"/>
              <a:t>A 0.075-kg arrow is fired horizontally.  The bowstring exerts a force on the arrow over a distance of 0.90 m.  The arrow leaves the bow at 40 m/s. What average force does the bow apply to arrow?</a:t>
            </a:r>
          </a:p>
          <a:p>
            <a:pPr eaLnBrk="1" hangingPunct="1">
              <a:defRPr/>
            </a:pPr>
            <a:endParaRPr lang="en-US" dirty="0"/>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flipH="1">
            <a:off x="9411386" y="2871695"/>
            <a:ext cx="2736215" cy="3937000"/>
          </a:xfrm>
          <a:prstGeom prst="rect">
            <a:avLst/>
          </a:prstGeom>
        </p:spPr>
      </p:pic>
    </p:spTree>
    <p:extLst>
      <p:ext uri="{BB962C8B-B14F-4D97-AF65-F5344CB8AC3E}">
        <p14:creationId xmlns:p14="http://schemas.microsoft.com/office/powerpoint/2010/main" val="3877992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FC69-5BE6-4698-9CB8-B68FE3BA5C15}"/>
              </a:ext>
            </a:extLst>
          </p:cNvPr>
          <p:cNvSpPr>
            <a:spLocks noGrp="1"/>
          </p:cNvSpPr>
          <p:nvPr>
            <p:ph type="title"/>
          </p:nvPr>
        </p:nvSpPr>
        <p:spPr/>
        <p:txBody>
          <a:bodyPr/>
          <a:lstStyle/>
          <a:p>
            <a:r>
              <a:rPr lang="en-US" dirty="0"/>
              <a:t>6-02 Power</a:t>
            </a:r>
          </a:p>
        </p:txBody>
      </p:sp>
      <p:sp>
        <p:nvSpPr>
          <p:cNvPr id="3" name="Text Placeholder 2">
            <a:extLst>
              <a:ext uri="{FF2B5EF4-FFF2-40B4-BE49-F238E27FC236}">
                <a16:creationId xmlns:a16="http://schemas.microsoft.com/office/drawing/2014/main" id="{4E81A56F-57E0-435D-A77A-EC19D43A8B47}"/>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Define work.</a:t>
            </a:r>
          </a:p>
          <a:p>
            <a:pPr marL="285750" indent="-285750">
              <a:buFont typeface="Arial" panose="020B0604020202020204" pitchFamily="34" charset="0"/>
              <a:buChar char="•"/>
            </a:pPr>
            <a:r>
              <a:rPr lang="en-US" dirty="0"/>
              <a:t>Define power.</a:t>
            </a:r>
          </a:p>
          <a:p>
            <a:endParaRPr lang="en-US" dirty="0"/>
          </a:p>
        </p:txBody>
      </p:sp>
    </p:spTree>
    <p:extLst>
      <p:ext uri="{BB962C8B-B14F-4D97-AF65-F5344CB8AC3E}">
        <p14:creationId xmlns:p14="http://schemas.microsoft.com/office/powerpoint/2010/main" val="119370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dirty="0"/>
              <a:t>6-01 Work and Power</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dirty="0"/>
              <a:t>Two cars with the same mass do the same amount of work to get to 100 km/h.</a:t>
            </a:r>
          </a:p>
          <a:p>
            <a:pPr eaLnBrk="1" hangingPunct="1">
              <a:lnSpc>
                <a:spcPct val="90000"/>
              </a:lnSpc>
              <a:defRPr/>
            </a:pPr>
            <a:endParaRPr lang="en-US" dirty="0"/>
          </a:p>
          <a:p>
            <a:pPr eaLnBrk="1" hangingPunct="1">
              <a:lnSpc>
                <a:spcPct val="90000"/>
              </a:lnSpc>
              <a:defRPr/>
            </a:pPr>
            <a:r>
              <a:rPr lang="en-US" dirty="0"/>
              <a:t>Which car is better</a:t>
            </a:r>
          </a:p>
          <a:p>
            <a:pPr lvl="2" eaLnBrk="1" hangingPunct="1">
              <a:lnSpc>
                <a:spcPct val="90000"/>
              </a:lnSpc>
              <a:defRPr/>
            </a:pPr>
            <a:r>
              <a:rPr lang="en-US" dirty="0"/>
              <a:t>Takes 8.0 s</a:t>
            </a:r>
          </a:p>
          <a:p>
            <a:pPr lvl="2" eaLnBrk="1" hangingPunct="1">
              <a:lnSpc>
                <a:spcPct val="90000"/>
              </a:lnSpc>
              <a:defRPr/>
            </a:pPr>
            <a:r>
              <a:rPr lang="en-US" dirty="0"/>
              <a:t>Takes 6.2 s</a:t>
            </a:r>
          </a:p>
          <a:p>
            <a:pPr lvl="1" eaLnBrk="1" hangingPunct="1">
              <a:lnSpc>
                <a:spcPct val="90000"/>
              </a:lnSpc>
              <a:defRPr/>
            </a:pPr>
            <a:endParaRPr lang="en-US" dirty="0"/>
          </a:p>
          <a:p>
            <a:pPr eaLnBrk="1" hangingPunct="1">
              <a:lnSpc>
                <a:spcPct val="90000"/>
              </a:lnSpc>
              <a:defRPr/>
            </a:pPr>
            <a:r>
              <a:rPr lang="en-US" dirty="0"/>
              <a:t>Sometimes the time taken to do the work is important</a:t>
            </a:r>
          </a:p>
        </p:txBody>
      </p:sp>
    </p:spTree>
    <p:extLst>
      <p:ext uri="{BB962C8B-B14F-4D97-AF65-F5344CB8AC3E}">
        <p14:creationId xmlns:p14="http://schemas.microsoft.com/office/powerpoint/2010/main" val="154899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6-01 Work and Power</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normAutofit/>
              </a:bodyPr>
              <a:lstStyle/>
              <a:p>
                <a:pPr eaLnBrk="1" hangingPunct="1">
                  <a:defRPr/>
                </a:pPr>
                <a:r>
                  <a:rPr lang="en-US" dirty="0"/>
                  <a:t>Rate that work is done</a:t>
                </a:r>
              </a:p>
              <a:p>
                <a:pPr eaLnBrk="1" hangingPunct="1">
                  <a:defRPr/>
                </a:pPr>
                <a:endParaRPr lang="en-US" dirty="0"/>
              </a:p>
              <a:p>
                <a:pPr marL="0" indent="0">
                  <a:buNone/>
                  <a:defRPr/>
                </a:pPr>
                <a14:m>
                  <m:oMathPara xmlns:m="http://schemas.openxmlformats.org/officeDocument/2006/math">
                    <m:oMathParaPr>
                      <m:jc m:val="centerGroup"/>
                    </m:oMathParaPr>
                    <m:oMath xmlns:m="http://schemas.openxmlformats.org/officeDocument/2006/math">
                      <m:r>
                        <a:rPr lang="en-US" sz="6400" i="1">
                          <a:latin typeface="Cambria Math"/>
                        </a:rPr>
                        <m:t>𝑃</m:t>
                      </m:r>
                      <m:r>
                        <a:rPr lang="en-US" sz="6400" i="1">
                          <a:latin typeface="Cambria Math"/>
                        </a:rPr>
                        <m:t>=</m:t>
                      </m:r>
                      <m:f>
                        <m:fPr>
                          <m:ctrlPr>
                            <a:rPr lang="en-US" sz="6400" i="1">
                              <a:latin typeface="Cambria Math" panose="02040503050406030204" pitchFamily="18" charset="0"/>
                            </a:rPr>
                          </m:ctrlPr>
                        </m:fPr>
                        <m:num>
                          <m:r>
                            <a:rPr lang="en-US" sz="6400" i="1">
                              <a:latin typeface="Cambria Math"/>
                            </a:rPr>
                            <m:t>𝑊</m:t>
                          </m:r>
                        </m:num>
                        <m:den>
                          <m:r>
                            <a:rPr lang="en-US" sz="6400" i="1">
                              <a:latin typeface="Cambria Math"/>
                            </a:rPr>
                            <m:t>𝑡</m:t>
                          </m:r>
                        </m:den>
                      </m:f>
                    </m:oMath>
                  </m:oMathPara>
                </a14:m>
                <a:endParaRPr lang="en-US" sz="6400" dirty="0"/>
              </a:p>
              <a:p>
                <a:pPr eaLnBrk="1" hangingPunct="1">
                  <a:defRPr/>
                </a:pPr>
                <a:endParaRPr lang="en-US" dirty="0"/>
              </a:p>
              <a:p>
                <a:pPr eaLnBrk="1" hangingPunct="1">
                  <a:defRPr/>
                </a:pPr>
                <a:r>
                  <a:rPr lang="en-US" dirty="0"/>
                  <a:t>Unit:  joule/s = </a:t>
                </a:r>
                <a:r>
                  <a:rPr lang="en-US" b="1" dirty="0"/>
                  <a:t>watt (W)</a:t>
                </a:r>
                <a:endParaRPr lang="en-US" dirty="0"/>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a:blip r:embed="rId3"/>
                <a:stretch>
                  <a:fillRect l="-867" t="-1349"/>
                </a:stretch>
              </a:blipFill>
            </p:spPr>
            <p:txBody>
              <a:bodyPr/>
              <a:lstStyle/>
              <a:p>
                <a:r>
                  <a:rPr lang="en-US">
                    <a:noFill/>
                  </a:rPr>
                  <a:t> </a:t>
                </a:r>
              </a:p>
            </p:txBody>
          </p:sp>
        </mc:Fallback>
      </mc:AlternateContent>
    </p:spTree>
    <p:extLst>
      <p:ext uri="{BB962C8B-B14F-4D97-AF65-F5344CB8AC3E}">
        <p14:creationId xmlns:p14="http://schemas.microsoft.com/office/powerpoint/2010/main" val="113065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6-01 Work and Power</a:t>
            </a:r>
          </a:p>
        </p:txBody>
      </p:sp>
      <p:sp>
        <p:nvSpPr>
          <p:cNvPr id="10243" name="Rectangle 3"/>
          <p:cNvSpPr>
            <a:spLocks noGrp="1" noChangeArrowheads="1"/>
          </p:cNvSpPr>
          <p:nvPr>
            <p:ph idx="1"/>
          </p:nvPr>
        </p:nvSpPr>
        <p:spPr/>
        <p:txBody>
          <a:bodyPr/>
          <a:lstStyle/>
          <a:p>
            <a:pPr eaLnBrk="1" hangingPunct="1">
              <a:defRPr/>
            </a:pPr>
            <a:r>
              <a:rPr lang="en-US"/>
              <a:t>Since work changes the amount of energy in an object</a:t>
            </a:r>
          </a:p>
          <a:p>
            <a:pPr eaLnBrk="1" hangingPunct="1">
              <a:defRPr/>
            </a:pPr>
            <a:endParaRPr lang="en-US"/>
          </a:p>
          <a:p>
            <a:pPr eaLnBrk="1" hangingPunct="1">
              <a:defRPr/>
            </a:pPr>
            <a:r>
              <a:rPr lang="en-US"/>
              <a:t>Power is the rate that energy is changing</a:t>
            </a:r>
          </a:p>
        </p:txBody>
      </p:sp>
    </p:spTree>
    <p:extLst>
      <p:ext uri="{BB962C8B-B14F-4D97-AF65-F5344CB8AC3E}">
        <p14:creationId xmlns:p14="http://schemas.microsoft.com/office/powerpoint/2010/main" val="6754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6-01 Work and Power</a:t>
            </a:r>
          </a:p>
        </p:txBody>
      </p:sp>
      <p:sp>
        <p:nvSpPr>
          <p:cNvPr id="19459" name="Rectangle 3"/>
          <p:cNvSpPr>
            <a:spLocks noGrp="1" noChangeArrowheads="1"/>
          </p:cNvSpPr>
          <p:nvPr>
            <p:ph idx="1"/>
          </p:nvPr>
        </p:nvSpPr>
        <p:spPr/>
        <p:txBody>
          <a:bodyPr/>
          <a:lstStyle/>
          <a:p>
            <a:pPr eaLnBrk="1" hangingPunct="1">
              <a:defRPr/>
            </a:pPr>
            <a:r>
              <a:rPr lang="en-US" dirty="0"/>
              <a:t>A 1000 kg car accelerates from 0 to 100 km/h in 3.2 s on a level road.  Find the average power of the car.</a:t>
            </a:r>
          </a:p>
          <a:p>
            <a:pPr eaLnBrk="1" hangingPunct="1">
              <a:defRPr/>
            </a:pPr>
            <a:endParaRPr lang="en-US" dirty="0"/>
          </a:p>
          <a:p>
            <a:pPr eaLnBrk="1" hangingPunct="1">
              <a:defRPr/>
            </a:pPr>
            <a:r>
              <a:rPr lang="en-US" i="1" dirty="0"/>
              <a:t>P</a:t>
            </a:r>
            <a:r>
              <a:rPr lang="en-US" dirty="0"/>
              <a:t> = 121000 W</a:t>
            </a:r>
          </a:p>
          <a:p>
            <a:pPr lvl="2" eaLnBrk="1" hangingPunct="1">
              <a:defRPr/>
            </a:pPr>
            <a:r>
              <a:rPr lang="en-US" dirty="0"/>
              <a:t>162 horsepower</a:t>
            </a:r>
          </a:p>
        </p:txBody>
      </p:sp>
      <p:pic>
        <p:nvPicPr>
          <p:cNvPr id="2050" name="Picture 2" descr="C:\Users\rwright\AppData\Local\Microsoft\Windows\Temporary Internet Files\Content.IE5\SGUW8EDN\MP900438724[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600" l="0" r="100000"/>
                    </a14:imgEffect>
                  </a14:imgLayer>
                </a14:imgProps>
              </a:ext>
              <a:ext uri="{28A0092B-C50C-407E-A947-70E740481C1C}">
                <a14:useLocalDpi xmlns:a14="http://schemas.microsoft.com/office/drawing/2010/main" val="0"/>
              </a:ext>
            </a:extLst>
          </a:blip>
          <a:srcRect/>
          <a:stretch>
            <a:fillRect/>
          </a:stretch>
        </p:blipFill>
        <p:spPr bwMode="auto">
          <a:xfrm>
            <a:off x="7518401" y="4038600"/>
            <a:ext cx="4914089" cy="327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60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6-01 Work and Power</a:t>
            </a:r>
          </a:p>
        </p:txBody>
      </p:sp>
      <p:sp>
        <p:nvSpPr>
          <p:cNvPr id="3" name="Content Placeholder 2"/>
          <p:cNvSpPr>
            <a:spLocks noGrp="1"/>
          </p:cNvSpPr>
          <p:nvPr>
            <p:ph idx="1"/>
          </p:nvPr>
        </p:nvSpPr>
        <p:spPr/>
        <p:txBody>
          <a:bodyPr/>
          <a:lstStyle/>
          <a:p>
            <a:r>
              <a:rPr lang="en-US" dirty="0"/>
              <a:t>Electrical Energy</a:t>
            </a:r>
          </a:p>
          <a:p>
            <a:pPr lvl="1"/>
            <a:r>
              <a:rPr lang="en-US" dirty="0"/>
              <a:t>Often measured in kWh because </a:t>
            </a:r>
            <a:r>
              <a:rPr lang="en-US" i="1" dirty="0" err="1"/>
              <a:t>Pt</a:t>
            </a:r>
            <a:r>
              <a:rPr lang="en-US" dirty="0"/>
              <a:t> = </a:t>
            </a:r>
            <a:r>
              <a:rPr lang="en-US" i="1" dirty="0"/>
              <a:t>W</a:t>
            </a:r>
          </a:p>
          <a:p>
            <a:r>
              <a:rPr lang="en-US" dirty="0"/>
              <a:t>If it costs $0.10 per kWh, how much will it cost to run a 1000 W microwave for 2 minutes?</a:t>
            </a:r>
          </a:p>
        </p:txBody>
      </p:sp>
    </p:spTree>
    <p:extLst>
      <p:ext uri="{BB962C8B-B14F-4D97-AF65-F5344CB8AC3E}">
        <p14:creationId xmlns:p14="http://schemas.microsoft.com/office/powerpoint/2010/main" val="336725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1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
        <p:nvSpPr>
          <p:cNvPr id="7" name="Content Placeholder 2"/>
          <p:cNvSpPr>
            <a:spLocks noGrp="1"/>
          </p:cNvSpPr>
          <p:nvPr>
            <p:ph idx="1"/>
          </p:nvPr>
        </p:nvSpPr>
        <p:spPr>
          <a:prstGeom prst="rect">
            <a:avLst/>
          </a:prstGeom>
        </p:spPr>
        <p:txBody>
          <a:bodyPr>
            <a:normAutofit/>
          </a:bodyPr>
          <a:lstStyle/>
          <a:p>
            <a:r>
              <a:rPr lang="en-US" sz="2667" dirty="0"/>
              <a:t>This Slideshow was developed to accompany the textbook</a:t>
            </a:r>
          </a:p>
          <a:p>
            <a:pPr lvl="1"/>
            <a:r>
              <a:rPr lang="en-US" sz="2667" i="1" dirty="0"/>
              <a:t>OpenStax High School Physics</a:t>
            </a:r>
          </a:p>
          <a:p>
            <a:pPr lvl="2"/>
            <a:r>
              <a:rPr lang="en-US" sz="2667" i="1" dirty="0"/>
              <a:t>Available for free at </a:t>
            </a:r>
            <a:r>
              <a:rPr lang="en-US" sz="2667" i="1" dirty="0">
                <a:hlinkClick r:id="rId4"/>
              </a:rPr>
              <a:t>https://openstax.org/details/books/physics</a:t>
            </a:r>
            <a:endParaRPr lang="en-US" i="1" dirty="0"/>
          </a:p>
          <a:p>
            <a:pPr lvl="2"/>
            <a:r>
              <a:rPr lang="en-US" sz="2667" i="1" dirty="0"/>
              <a:t>By Paul Peter </a:t>
            </a:r>
            <a:r>
              <a:rPr lang="en-US" sz="2667" i="1" dirty="0" err="1"/>
              <a:t>Urone</a:t>
            </a:r>
            <a:r>
              <a:rPr lang="en-US" sz="2667" i="1" dirty="0"/>
              <a:t> and Roger Hinrichs</a:t>
            </a:r>
          </a:p>
          <a:p>
            <a:pPr lvl="2"/>
            <a:r>
              <a:rPr lang="en-US" sz="2667" i="1" dirty="0"/>
              <a:t>2020 edition</a:t>
            </a:r>
          </a:p>
          <a:p>
            <a:r>
              <a:rPr lang="en-US" sz="2667" dirty="0"/>
              <a:t>Some examples and diagrams are taken from the </a:t>
            </a:r>
            <a:r>
              <a:rPr lang="en-US" sz="2667" i="1" dirty="0"/>
              <a:t>OpenStax College Physics, Physics, </a:t>
            </a:r>
            <a:r>
              <a:rPr lang="en-US" sz="2667" dirty="0"/>
              <a:t>and </a:t>
            </a:r>
            <a:r>
              <a:rPr lang="en-US" sz="2667" i="1" dirty="0" err="1"/>
              <a:t>Cutnell</a:t>
            </a:r>
            <a:r>
              <a:rPr lang="en-US" sz="2667" i="1" dirty="0"/>
              <a:t> &amp; Johnson Physics</a:t>
            </a:r>
            <a:r>
              <a:rPr lang="en-US" sz="2667" dirty="0"/>
              <a:t> 6</a:t>
            </a:r>
            <a:r>
              <a:rPr lang="en-US" sz="2667" baseline="30000" dirty="0"/>
              <a:t>th</a:t>
            </a:r>
            <a:r>
              <a:rPr lang="en-US" sz="2667" dirty="0"/>
              <a:t> ed.</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6-01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lstStyle/>
          <a:p>
            <a:r>
              <a:rPr lang="en-US" dirty="0"/>
              <a:t>Power through these problems.</a:t>
            </a:r>
          </a:p>
          <a:p>
            <a:endParaRPr lang="en-US" dirty="0"/>
          </a:p>
          <a:p>
            <a:r>
              <a:rPr lang="en-US" dirty="0"/>
              <a:t>Read </a:t>
            </a:r>
          </a:p>
          <a:p>
            <a:pPr lvl="1"/>
            <a:r>
              <a:rPr lang="en-US" dirty="0"/>
              <a:t>OpenStax College Physics 2e 7.2-7.4</a:t>
            </a:r>
          </a:p>
          <a:p>
            <a:pPr lvl="1"/>
            <a:r>
              <a:rPr lang="en-US" dirty="0"/>
              <a:t>OR</a:t>
            </a:r>
          </a:p>
          <a:p>
            <a:pPr lvl="1"/>
            <a:r>
              <a:rPr lang="en-US" dirty="0"/>
              <a:t>OpenStax High School Physics 9.2</a:t>
            </a:r>
          </a:p>
        </p:txBody>
      </p:sp>
    </p:spTree>
    <p:extLst>
      <p:ext uri="{BB962C8B-B14F-4D97-AF65-F5344CB8AC3E}">
        <p14:creationId xmlns:p14="http://schemas.microsoft.com/office/powerpoint/2010/main" val="126070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57AB-AA6F-2613-7B92-6B76818A7302}"/>
              </a:ext>
            </a:extLst>
          </p:cNvPr>
          <p:cNvSpPr>
            <a:spLocks noGrp="1"/>
          </p:cNvSpPr>
          <p:nvPr>
            <p:ph type="title"/>
          </p:nvPr>
        </p:nvSpPr>
        <p:spPr/>
        <p:txBody>
          <a:bodyPr/>
          <a:lstStyle/>
          <a:p>
            <a:r>
              <a:rPr lang="en-US" dirty="0"/>
              <a:t>6-02 Types of Energy</a:t>
            </a:r>
          </a:p>
        </p:txBody>
      </p:sp>
      <p:sp>
        <p:nvSpPr>
          <p:cNvPr id="3" name="Text Placeholder 2">
            <a:extLst>
              <a:ext uri="{FF2B5EF4-FFF2-40B4-BE49-F238E27FC236}">
                <a16:creationId xmlns:a16="http://schemas.microsoft.com/office/drawing/2014/main" id="{019E7164-82BF-9272-5303-DD7D6646482A}"/>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Find kinetic energy.</a:t>
            </a:r>
          </a:p>
          <a:p>
            <a:pPr marL="285750" indent="-285750">
              <a:buFont typeface="Arial" panose="020B0604020202020204" pitchFamily="34" charset="0"/>
              <a:buChar char="•"/>
            </a:pPr>
            <a:r>
              <a:rPr lang="en-US" dirty="0"/>
              <a:t>Find potential energy.</a:t>
            </a:r>
          </a:p>
        </p:txBody>
      </p:sp>
    </p:spTree>
    <p:extLst>
      <p:ext uri="{BB962C8B-B14F-4D97-AF65-F5344CB8AC3E}">
        <p14:creationId xmlns:p14="http://schemas.microsoft.com/office/powerpoint/2010/main" val="251302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pPr>
              <a:defRPr/>
            </a:pPr>
            <a:r>
              <a:rPr lang="en-US" dirty="0"/>
              <a:t>6-02 Types of Energy</a:t>
            </a:r>
          </a:p>
        </p:txBody>
      </p:sp>
      <p:sp>
        <p:nvSpPr>
          <p:cNvPr id="99331" name="Rectangle 3"/>
          <p:cNvSpPr>
            <a:spLocks noGrp="1" noChangeArrowheads="1"/>
          </p:cNvSpPr>
          <p:nvPr>
            <p:ph sz="half" idx="1"/>
          </p:nvPr>
        </p:nvSpPr>
        <p:spPr/>
        <p:txBody>
          <a:bodyPr>
            <a:normAutofit/>
          </a:bodyPr>
          <a:lstStyle/>
          <a:p>
            <a:pPr eaLnBrk="1" hangingPunct="1">
              <a:defRPr/>
            </a:pPr>
            <a:r>
              <a:rPr lang="en-US" sz="3200" dirty="0"/>
              <a:t>Energy is the ability to do work</a:t>
            </a:r>
          </a:p>
          <a:p>
            <a:pPr eaLnBrk="1" hangingPunct="1">
              <a:defRPr/>
            </a:pPr>
            <a:r>
              <a:rPr lang="en-US" sz="3200" dirty="0"/>
              <a:t>Kinetic Energy - Energy due to motion </a:t>
            </a:r>
          </a:p>
          <a:p>
            <a:pPr lvl="1" eaLnBrk="1" hangingPunct="1">
              <a:defRPr/>
            </a:pPr>
            <a:r>
              <a:rPr lang="en-US" sz="3200" dirty="0"/>
              <a:t>If something in motion hits an object, it will move it some distance</a:t>
            </a:r>
          </a:p>
          <a:p>
            <a:pPr eaLnBrk="1" hangingPunct="1">
              <a:defRPr/>
            </a:pP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a:bodyPr>
              <a:lstStyle/>
              <a:p>
                <a:pPr>
                  <a:defRPr/>
                </a:pPr>
                <a14:m>
                  <m:oMath xmlns:m="http://schemas.openxmlformats.org/officeDocument/2006/math">
                    <m:r>
                      <a:rPr lang="en-US" sz="3200" i="1" dirty="0">
                        <a:latin typeface="Cambria Math" panose="02040503050406030204" pitchFamily="18" charset="0"/>
                      </a:rPr>
                      <m:t>𝐾𝐸</m:t>
                    </m:r>
                    <m:r>
                      <a:rPr lang="en-US" sz="3200" i="1" dirty="0">
                        <a:latin typeface="Cambria Math" panose="02040503050406030204" pitchFamily="18" charset="0"/>
                      </a:rPr>
                      <m:t>=</m:t>
                    </m:r>
                    <m:f>
                      <m:fPr>
                        <m:ctrlPr>
                          <a:rPr lang="en-US" sz="3200" i="1" dirty="0">
                            <a:latin typeface="Cambria Math" panose="02040503050406030204" pitchFamily="18" charset="0"/>
                          </a:rPr>
                        </m:ctrlPr>
                      </m:fPr>
                      <m:num>
                        <m:r>
                          <a:rPr lang="en-US" sz="3200" i="1" dirty="0">
                            <a:latin typeface="Cambria Math" panose="02040503050406030204" pitchFamily="18" charset="0"/>
                          </a:rPr>
                          <m:t>1</m:t>
                        </m:r>
                      </m:num>
                      <m:den>
                        <m:r>
                          <a:rPr lang="en-US" sz="3200" i="1" dirty="0">
                            <a:latin typeface="Cambria Math" panose="02040503050406030204" pitchFamily="18" charset="0"/>
                          </a:rPr>
                          <m:t>2</m:t>
                        </m:r>
                      </m:den>
                    </m:f>
                    <m:r>
                      <a:rPr lang="en-US" sz="3200" i="1" dirty="0">
                        <a:latin typeface="Cambria Math" panose="02040503050406030204" pitchFamily="18" charset="0"/>
                      </a:rPr>
                      <m:t>𝑚</m:t>
                    </m:r>
                    <m:sSup>
                      <m:sSupPr>
                        <m:ctrlPr>
                          <a:rPr lang="en-US" sz="3200" i="1" dirty="0">
                            <a:latin typeface="Cambria Math" panose="02040503050406030204" pitchFamily="18" charset="0"/>
                          </a:rPr>
                        </m:ctrlPr>
                      </m:sSupPr>
                      <m:e>
                        <m:r>
                          <a:rPr lang="en-US" sz="3200" i="1" dirty="0">
                            <a:latin typeface="Cambria Math" panose="02040503050406030204" pitchFamily="18" charset="0"/>
                          </a:rPr>
                          <m:t>𝑣</m:t>
                        </m:r>
                      </m:e>
                      <m:sup>
                        <m:r>
                          <a:rPr lang="en-US" sz="3200" i="1" dirty="0">
                            <a:latin typeface="Cambria Math" panose="02040503050406030204" pitchFamily="18" charset="0"/>
                          </a:rPr>
                          <m:t>2</m:t>
                        </m:r>
                      </m:sup>
                    </m:sSup>
                  </m:oMath>
                </a14:m>
                <a:endParaRPr lang="en-US" sz="3200" dirty="0"/>
              </a:p>
              <a:p>
                <a:pPr>
                  <a:defRPr/>
                </a:pPr>
                <a:endParaRPr lang="en-US" sz="3200" dirty="0"/>
              </a:p>
              <a:p>
                <a:pPr lvl="1">
                  <a:defRPr/>
                </a:pPr>
                <a:r>
                  <a:rPr lang="en-US" sz="3200" dirty="0"/>
                  <a:t>Scalar</a:t>
                </a:r>
              </a:p>
              <a:p>
                <a:pPr lvl="1">
                  <a:defRPr/>
                </a:pPr>
                <a:r>
                  <a:rPr lang="en-US" sz="3200" dirty="0"/>
                  <a:t>Unit is joule (J)</a:t>
                </a:r>
              </a:p>
              <a:p>
                <a:pPr lvl="1">
                  <a:defRPr/>
                </a:pPr>
                <a:r>
                  <a:rPr lang="en-US" sz="3200" dirty="0"/>
                  <a:t>Watch </a:t>
                </a:r>
                <a:r>
                  <a:rPr lang="en-US" sz="3200" dirty="0">
                    <a:hlinkClick r:id="rId3" action="ppaction://hlinkfile"/>
                  </a:rPr>
                  <a:t>Eureka! 09</a:t>
                </a:r>
                <a:endParaRPr lang="en-US" sz="3200"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497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22EA-2101-4C7F-A3E0-2BD0B7508308}"/>
              </a:ext>
            </a:extLst>
          </p:cNvPr>
          <p:cNvSpPr>
            <a:spLocks noGrp="1"/>
          </p:cNvSpPr>
          <p:nvPr>
            <p:ph type="title"/>
          </p:nvPr>
        </p:nvSpPr>
        <p:spPr/>
        <p:txBody>
          <a:bodyPr/>
          <a:lstStyle/>
          <a:p>
            <a:r>
              <a:rPr lang="en-US" dirty="0"/>
              <a:t>6-02 Types of Energy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2A96ED-988E-4E17-9F30-3140540DF55C}"/>
                  </a:ext>
                </a:extLst>
              </p:cNvPr>
              <p:cNvSpPr>
                <a:spLocks noGrp="1"/>
              </p:cNvSpPr>
              <p:nvPr>
                <p:ph idx="1"/>
              </p:nvPr>
            </p:nvSpPr>
            <p:spPr/>
            <p:txBody>
              <a:bodyPr/>
              <a:lstStyle/>
              <a:p>
                <a:r>
                  <a:rPr lang="en-US" dirty="0"/>
                  <a:t>Rotational Kinetic Energy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𝐼</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2</m:t>
                          </m:r>
                        </m:sup>
                      </m:sSup>
                    </m:oMath>
                  </m:oMathPara>
                </a14:m>
                <a:endParaRPr lang="en-US" dirty="0"/>
              </a:p>
              <a:p>
                <a:endParaRPr lang="en-US" dirty="0"/>
              </a:p>
              <a:p>
                <a:r>
                  <a:rPr lang="en-US" dirty="0"/>
                  <a:t>Refer back to previous notes to find the formulas for the moment of inertia, </a:t>
                </a:r>
                <a:r>
                  <a:rPr lang="en-US" i="1" dirty="0"/>
                  <a:t>I</a:t>
                </a:r>
                <a:r>
                  <a:rPr lang="en-US" dirty="0"/>
                  <a:t>.</a:t>
                </a:r>
              </a:p>
            </p:txBody>
          </p:sp>
        </mc:Choice>
        <mc:Fallback xmlns="">
          <p:sp>
            <p:nvSpPr>
              <p:cNvPr id="3" name="Content Placeholder 2">
                <a:extLst>
                  <a:ext uri="{FF2B5EF4-FFF2-40B4-BE49-F238E27FC236}">
                    <a16:creationId xmlns:a16="http://schemas.microsoft.com/office/drawing/2014/main" id="{CE2A96ED-988E-4E17-9F30-3140540DF55C}"/>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68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6-02 Types of Energy</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20000"/>
              </a:bodyPr>
              <a:lstStyle/>
              <a:p>
                <a:r>
                  <a:rPr lang="en-US" b="0" dirty="0">
                    <a:latin typeface="Cambria Math"/>
                  </a:rPr>
                  <a:t>Potential energy</a:t>
                </a:r>
              </a:p>
              <a:p>
                <a:pPr lvl="1"/>
                <a:r>
                  <a:rPr lang="en-US" dirty="0">
                    <a:latin typeface="Cambria Math"/>
                  </a:rPr>
                  <a:t>Energy due to position</a:t>
                </a:r>
                <a:endParaRPr lang="en-US" b="0" dirty="0">
                  <a:latin typeface="Cambria Math"/>
                </a:endParaRPr>
              </a:p>
              <a:p>
                <a:endParaRPr lang="en-US" b="0" i="1" dirty="0">
                  <a:latin typeface="Cambria Math"/>
                </a:endParaRPr>
              </a:p>
              <a:p>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a14:m>
                <a:endParaRPr lang="en-US" b="0" dirty="0"/>
              </a:p>
              <a:p>
                <a:r>
                  <a:rPr lang="en-US" dirty="0"/>
                  <a:t>Gravity</a:t>
                </a:r>
                <a:endParaRPr lang="en-US" b="0" i="1" dirty="0">
                  <a:latin typeface="Cambria Math"/>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𝑔𝑟𝑎𝑣𝑖𝑡𝑦</m:t>
                        </m:r>
                      </m:sub>
                    </m:sSub>
                    <m:r>
                      <a:rPr lang="en-US" b="0" i="1" smtClean="0">
                        <a:latin typeface="Cambria Math"/>
                      </a:rPr>
                      <m:t>=</m:t>
                    </m:r>
                    <m:r>
                      <a:rPr lang="en-US" b="0" i="1" smtClean="0">
                        <a:latin typeface="Cambria Math"/>
                      </a:rPr>
                      <m:t>𝑚𝑔h</m:t>
                    </m:r>
                  </m:oMath>
                </a14:m>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sz="6933" i="1">
                          <a:latin typeface="Cambria Math"/>
                        </a:rPr>
                        <m:t>𝑃𝐸</m:t>
                      </m:r>
                      <m:r>
                        <a:rPr lang="en-US" sz="6933" i="1">
                          <a:latin typeface="Cambria Math"/>
                        </a:rPr>
                        <m:t>=</m:t>
                      </m:r>
                      <m:r>
                        <a:rPr lang="en-US" sz="6933" i="1">
                          <a:latin typeface="Cambria Math"/>
                        </a:rPr>
                        <m:t>𝑚𝑔h</m:t>
                      </m:r>
                    </m:oMath>
                  </m:oMathPara>
                </a14:m>
                <a:endParaRPr lang="en-US" sz="6933"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fontScale="92500" lnSpcReduction="20000"/>
          </a:bodyPr>
          <a:lstStyle/>
          <a:p>
            <a:pPr>
              <a:defRPr/>
            </a:pPr>
            <a:r>
              <a:rPr lang="en-US" dirty="0"/>
              <a:t>Since the force of gravity is down</a:t>
            </a:r>
          </a:p>
          <a:p>
            <a:pPr lvl="1">
              <a:defRPr/>
            </a:pPr>
            <a:r>
              <a:rPr lang="en-US" dirty="0"/>
              <a:t>We only worry about the vertical distance</a:t>
            </a:r>
          </a:p>
          <a:p>
            <a:pPr>
              <a:lnSpc>
                <a:spcPct val="90000"/>
              </a:lnSpc>
              <a:defRPr/>
            </a:pPr>
            <a:r>
              <a:rPr lang="en-US" dirty="0"/>
              <a:t>Potential Energy is not absolute</a:t>
            </a:r>
          </a:p>
          <a:p>
            <a:pPr lvl="1">
              <a:lnSpc>
                <a:spcPct val="90000"/>
              </a:lnSpc>
              <a:defRPr/>
            </a:pPr>
            <a:r>
              <a:rPr lang="en-US" dirty="0"/>
              <a:t>It is a difference</a:t>
            </a:r>
          </a:p>
          <a:p>
            <a:pPr>
              <a:defRPr/>
            </a:pPr>
            <a:endParaRPr lang="en-US" dirty="0"/>
          </a:p>
          <a:p>
            <a:pPr>
              <a:defRPr/>
            </a:pPr>
            <a:r>
              <a:rPr lang="en-US" dirty="0"/>
              <a:t>The path the object takes doesn’t matter, just the vertical distance</a:t>
            </a:r>
          </a:p>
          <a:p>
            <a:pPr>
              <a:defRPr/>
            </a:pPr>
            <a:endParaRPr lang="en-US" dirty="0"/>
          </a:p>
          <a:p>
            <a:pPr>
              <a:defRPr/>
            </a:pPr>
            <a:r>
              <a:rPr lang="en-US" i="1" dirty="0"/>
              <a:t>h</a:t>
            </a:r>
            <a:r>
              <a:rPr lang="en-US" dirty="0"/>
              <a:t> is measured from any chosen point.  Just be consistent</a:t>
            </a:r>
          </a:p>
        </p:txBody>
      </p:sp>
    </p:spTree>
    <p:extLst>
      <p:ext uri="{BB962C8B-B14F-4D97-AF65-F5344CB8AC3E}">
        <p14:creationId xmlns:p14="http://schemas.microsoft.com/office/powerpoint/2010/main" val="157808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6-02 Types of Energy</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Spring Potential Energy</a:t>
                </a:r>
              </a:p>
              <a:p>
                <a:pPr lvl="1"/>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b="0" dirty="0"/>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𝑘𝑥</m:t>
                    </m:r>
                  </m:oMath>
                </a14:m>
                <a:r>
                  <a:rPr lang="en-US" dirty="0"/>
                  <a:t> and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but it requires calculus to properly calculate the work because the size of the force changes with the distance.</a:t>
                </a:r>
              </a:p>
              <a:p>
                <a:pPr marL="0" indent="0">
                  <a:buNone/>
                </a:pPr>
                <a14:m>
                  <m:oMathPara xmlns:m="http://schemas.openxmlformats.org/officeDocument/2006/math">
                    <m:oMathParaPr>
                      <m:jc m:val="centerGroup"/>
                    </m:oMathParaPr>
                    <m:oMath xmlns:m="http://schemas.openxmlformats.org/officeDocument/2006/math">
                      <m:r>
                        <a:rPr lang="en-US" sz="4267" i="1">
                          <a:latin typeface="Cambria Math"/>
                        </a:rPr>
                        <m:t>𝑃</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𝑆</m:t>
                          </m:r>
                        </m:sub>
                      </m:sSub>
                      <m:r>
                        <a:rPr lang="en-US" sz="4267" i="1">
                          <a:latin typeface="Cambria Math"/>
                        </a:rPr>
                        <m:t>=</m:t>
                      </m:r>
                      <m:f>
                        <m:fPr>
                          <m:ctrlPr>
                            <a:rPr lang="en-US" sz="4267" i="1">
                              <a:latin typeface="Cambria Math" panose="02040503050406030204" pitchFamily="18" charset="0"/>
                            </a:rPr>
                          </m:ctrlPr>
                        </m:fPr>
                        <m:num>
                          <m:r>
                            <a:rPr lang="en-US" sz="4267" i="1">
                              <a:latin typeface="Cambria Math"/>
                            </a:rPr>
                            <m:t>1</m:t>
                          </m:r>
                        </m:num>
                        <m:den>
                          <m:r>
                            <a:rPr lang="en-US" sz="4267" i="1">
                              <a:latin typeface="Cambria Math"/>
                            </a:rPr>
                            <m:t>2</m:t>
                          </m:r>
                        </m:den>
                      </m:f>
                      <m:r>
                        <a:rPr lang="en-US" sz="4267" i="1">
                          <a:latin typeface="Cambria Math"/>
                        </a:rPr>
                        <m:t>𝑘</m:t>
                      </m:r>
                      <m:sSup>
                        <m:sSupPr>
                          <m:ctrlPr>
                            <a:rPr lang="en-US" sz="4267" i="1">
                              <a:latin typeface="Cambria Math" panose="02040503050406030204" pitchFamily="18" charset="0"/>
                            </a:rPr>
                          </m:ctrlPr>
                        </m:sSupPr>
                        <m:e>
                          <m:r>
                            <a:rPr lang="en-US" sz="4267" i="1">
                              <a:latin typeface="Cambria Math"/>
                            </a:rPr>
                            <m:t>𝑥</m:t>
                          </m:r>
                        </m:e>
                        <m:sup>
                          <m:r>
                            <a:rPr lang="en-US" sz="4267" i="1">
                              <a:latin typeface="Cambria Math"/>
                            </a:rPr>
                            <m:t>2</m:t>
                          </m:r>
                        </m:sup>
                      </m:sSup>
                    </m:oMath>
                  </m:oMathPara>
                </a14:m>
                <a:endParaRPr lang="en-US" sz="4267"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9336" y="3616643"/>
            <a:ext cx="3510099" cy="3241357"/>
          </a:xfrm>
          <a:prstGeom prst="rect">
            <a:avLst/>
          </a:prstGeom>
        </p:spPr>
      </p:pic>
    </p:spTree>
    <p:extLst>
      <p:ext uri="{BB962C8B-B14F-4D97-AF65-F5344CB8AC3E}">
        <p14:creationId xmlns:p14="http://schemas.microsoft.com/office/powerpoint/2010/main" val="30562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adaGoose_ v4a_80I9662">
            <a:extLst>
              <a:ext uri="{FF2B5EF4-FFF2-40B4-BE49-F238E27FC236}">
                <a16:creationId xmlns:a16="http://schemas.microsoft.com/office/drawing/2014/main" id="{E695F66D-F943-13A8-CD56-031747AC40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3" r="173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514C32-1E69-295C-E738-549F86E4C1AB}"/>
              </a:ext>
            </a:extLst>
          </p:cNvPr>
          <p:cNvSpPr>
            <a:spLocks noGrp="1"/>
          </p:cNvSpPr>
          <p:nvPr>
            <p:ph type="title"/>
          </p:nvPr>
        </p:nvSpPr>
        <p:spPr/>
        <p:txBody>
          <a:bodyPr/>
          <a:lstStyle/>
          <a:p>
            <a:r>
              <a:rPr lang="en-US" dirty="0"/>
              <a:t>6-02 Types of Energy</a:t>
            </a:r>
          </a:p>
        </p:txBody>
      </p:sp>
      <p:sp>
        <p:nvSpPr>
          <p:cNvPr id="3" name="Content Placeholder 2">
            <a:extLst>
              <a:ext uri="{FF2B5EF4-FFF2-40B4-BE49-F238E27FC236}">
                <a16:creationId xmlns:a16="http://schemas.microsoft.com/office/drawing/2014/main" id="{82096ECD-114E-60B7-80F9-3FFD3DFB2FAD}"/>
              </a:ext>
            </a:extLst>
          </p:cNvPr>
          <p:cNvSpPr>
            <a:spLocks noGrp="1"/>
          </p:cNvSpPr>
          <p:nvPr>
            <p:ph idx="1"/>
          </p:nvPr>
        </p:nvSpPr>
        <p:spPr/>
        <p:txBody>
          <a:bodyPr/>
          <a:lstStyle/>
          <a:p>
            <a:r>
              <a:rPr lang="en-US" dirty="0"/>
              <a:t>A 5.2-kg Canada goose is flying towards you at 18 m/s and a height of 3 m. What is its (a) kinetic energy and (b) potential energy?</a:t>
            </a:r>
          </a:p>
        </p:txBody>
      </p:sp>
    </p:spTree>
    <p:extLst>
      <p:ext uri="{BB962C8B-B14F-4D97-AF65-F5344CB8AC3E}">
        <p14:creationId xmlns:p14="http://schemas.microsoft.com/office/powerpoint/2010/main" val="94374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AE29-2504-86D1-54B5-FD68D83DBC66}"/>
              </a:ext>
            </a:extLst>
          </p:cNvPr>
          <p:cNvSpPr>
            <a:spLocks noGrp="1"/>
          </p:cNvSpPr>
          <p:nvPr>
            <p:ph type="title"/>
          </p:nvPr>
        </p:nvSpPr>
        <p:spPr/>
        <p:txBody>
          <a:bodyPr/>
          <a:lstStyle/>
          <a:p>
            <a:r>
              <a:rPr lang="en-US" dirty="0"/>
              <a:t>6-02 Types of Energy</a:t>
            </a:r>
          </a:p>
        </p:txBody>
      </p:sp>
      <p:sp>
        <p:nvSpPr>
          <p:cNvPr id="3" name="Content Placeholder 2">
            <a:extLst>
              <a:ext uri="{FF2B5EF4-FFF2-40B4-BE49-F238E27FC236}">
                <a16:creationId xmlns:a16="http://schemas.microsoft.com/office/drawing/2014/main" id="{1F3AE6C8-B072-BA70-D0FA-FBC430822E99}"/>
              </a:ext>
            </a:extLst>
          </p:cNvPr>
          <p:cNvSpPr>
            <a:spLocks noGrp="1"/>
          </p:cNvSpPr>
          <p:nvPr>
            <p:ph idx="1"/>
          </p:nvPr>
        </p:nvSpPr>
        <p:spPr/>
        <p:txBody>
          <a:bodyPr/>
          <a:lstStyle/>
          <a:p>
            <a:r>
              <a:rPr lang="en-US" dirty="0"/>
              <a:t>Let’s say a coil suspension spring on a car is compressed 9.0 </a:t>
            </a:r>
            <a:r>
              <a:rPr lang="en-US"/>
              <a:t>cm after </a:t>
            </a:r>
            <a:r>
              <a:rPr lang="en-US" dirty="0"/>
              <a:t>it is installed in a car. If it has a spring constant of 33000 N/m, what is the potential energy stored in the spring?</a:t>
            </a:r>
          </a:p>
        </p:txBody>
      </p:sp>
      <p:pic>
        <p:nvPicPr>
          <p:cNvPr id="5" name="Picture 4" descr="A close-up of a car's wheel&#10;&#10;Description automatically generated">
            <a:extLst>
              <a:ext uri="{FF2B5EF4-FFF2-40B4-BE49-F238E27FC236}">
                <a16:creationId xmlns:a16="http://schemas.microsoft.com/office/drawing/2014/main" id="{B665FA9E-5451-6737-D816-CEFFA38F3A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3765" y="3984015"/>
            <a:ext cx="4258235" cy="2838823"/>
          </a:xfrm>
          <a:prstGeom prst="rect">
            <a:avLst/>
          </a:prstGeom>
        </p:spPr>
      </p:pic>
      <p:sp>
        <p:nvSpPr>
          <p:cNvPr id="6" name="TextBox 5">
            <a:extLst>
              <a:ext uri="{FF2B5EF4-FFF2-40B4-BE49-F238E27FC236}">
                <a16:creationId xmlns:a16="http://schemas.microsoft.com/office/drawing/2014/main" id="{0F1EF762-D034-9ACC-6216-E9C1EEA0F35D}"/>
              </a:ext>
            </a:extLst>
          </p:cNvPr>
          <p:cNvSpPr txBox="1"/>
          <p:nvPr/>
        </p:nvSpPr>
        <p:spPr>
          <a:xfrm>
            <a:off x="8937136" y="6837732"/>
            <a:ext cx="3254864" cy="230832"/>
          </a:xfrm>
          <a:prstGeom prst="rect">
            <a:avLst/>
          </a:prstGeom>
          <a:noFill/>
        </p:spPr>
        <p:txBody>
          <a:bodyPr wrap="square" rtlCol="0">
            <a:spAutoFit/>
          </a:bodyPr>
          <a:lstStyle/>
          <a:p>
            <a:r>
              <a:rPr lang="en-US" sz="900">
                <a:hlinkClick r:id="rId4" tooltip="https://commons.wikimedia.org/wiki/File:Torsion_beam_2.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20443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6-02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lstStyle/>
          <a:p>
            <a:r>
              <a:rPr lang="en-US" dirty="0"/>
              <a:t>Increase your potential while practicing with these problems.</a:t>
            </a:r>
          </a:p>
          <a:p>
            <a:endParaRPr lang="en-US" dirty="0"/>
          </a:p>
          <a:p>
            <a:r>
              <a:rPr lang="en-US" dirty="0"/>
              <a:t>Read </a:t>
            </a:r>
          </a:p>
          <a:p>
            <a:pPr lvl="1"/>
            <a:r>
              <a:rPr lang="en-US" dirty="0"/>
              <a:t>OpenStax College Physics 2e 7.4</a:t>
            </a:r>
          </a:p>
          <a:p>
            <a:pPr lvl="1"/>
            <a:r>
              <a:rPr lang="en-US" dirty="0"/>
              <a:t>OR</a:t>
            </a:r>
          </a:p>
          <a:p>
            <a:pPr lvl="1"/>
            <a:r>
              <a:rPr lang="en-US" dirty="0"/>
              <a:t>OpenStax High School Physics 9.2</a:t>
            </a:r>
          </a:p>
        </p:txBody>
      </p:sp>
    </p:spTree>
    <p:extLst>
      <p:ext uri="{BB962C8B-B14F-4D97-AF65-F5344CB8AC3E}">
        <p14:creationId xmlns:p14="http://schemas.microsoft.com/office/powerpoint/2010/main" val="113037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506A-E9BF-447F-AA5D-6583D5C63C5E}"/>
              </a:ext>
            </a:extLst>
          </p:cNvPr>
          <p:cNvSpPr>
            <a:spLocks noGrp="1"/>
          </p:cNvSpPr>
          <p:nvPr>
            <p:ph type="title"/>
          </p:nvPr>
        </p:nvSpPr>
        <p:spPr>
          <a:xfrm>
            <a:off x="8026400" y="-1"/>
            <a:ext cx="4165599" cy="4607170"/>
          </a:xfrm>
        </p:spPr>
        <p:txBody>
          <a:bodyPr/>
          <a:lstStyle/>
          <a:p>
            <a:r>
              <a:rPr lang="en-US" dirty="0"/>
              <a:t>6-03 Mechanical Energy Conservation</a:t>
            </a:r>
          </a:p>
        </p:txBody>
      </p:sp>
      <p:sp>
        <p:nvSpPr>
          <p:cNvPr id="3" name="Text Placeholder 2">
            <a:extLst>
              <a:ext uri="{FF2B5EF4-FFF2-40B4-BE49-F238E27FC236}">
                <a16:creationId xmlns:a16="http://schemas.microsoft.com/office/drawing/2014/main" id="{B6DBD378-2360-489E-AED2-6879DC0E1934}"/>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Convert energy from one form to another</a:t>
            </a:r>
          </a:p>
        </p:txBody>
      </p:sp>
    </p:spTree>
    <p:extLst>
      <p:ext uri="{BB962C8B-B14F-4D97-AF65-F5344CB8AC3E}">
        <p14:creationId xmlns:p14="http://schemas.microsoft.com/office/powerpoint/2010/main" val="400025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8F31-68BB-4C13-832F-4E18C88B62BE}"/>
              </a:ext>
            </a:extLst>
          </p:cNvPr>
          <p:cNvSpPr>
            <a:spLocks noGrp="1"/>
          </p:cNvSpPr>
          <p:nvPr>
            <p:ph type="title"/>
          </p:nvPr>
        </p:nvSpPr>
        <p:spPr/>
        <p:txBody>
          <a:bodyPr/>
          <a:lstStyle/>
          <a:p>
            <a:r>
              <a:rPr lang="en-US" dirty="0"/>
              <a:t>6-01 Work and Power</a:t>
            </a:r>
          </a:p>
        </p:txBody>
      </p:sp>
      <p:sp>
        <p:nvSpPr>
          <p:cNvPr id="3" name="Text Placeholder 2">
            <a:extLst>
              <a:ext uri="{FF2B5EF4-FFF2-40B4-BE49-F238E27FC236}">
                <a16:creationId xmlns:a16="http://schemas.microsoft.com/office/drawing/2014/main" id="{B3CB3ADE-69C8-4B5B-84C3-8C1BAB3F672A}"/>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Define work.</a:t>
            </a:r>
          </a:p>
          <a:p>
            <a:pPr marL="285750" indent="-285750">
              <a:buFont typeface="Arial" panose="020B0604020202020204" pitchFamily="34" charset="0"/>
              <a:buChar char="•"/>
            </a:pPr>
            <a:r>
              <a:rPr lang="en-US" dirty="0"/>
              <a:t>Define power.</a:t>
            </a:r>
          </a:p>
        </p:txBody>
      </p:sp>
    </p:spTree>
    <p:extLst>
      <p:ext uri="{BB962C8B-B14F-4D97-AF65-F5344CB8AC3E}">
        <p14:creationId xmlns:p14="http://schemas.microsoft.com/office/powerpoint/2010/main" val="1868323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6-03 Mechanical Energy Conservation</a:t>
            </a:r>
          </a:p>
        </p:txBody>
      </p:sp>
      <p:sp>
        <p:nvSpPr>
          <p:cNvPr id="3" name="Content Placeholder 2"/>
          <p:cNvSpPr>
            <a:spLocks noGrp="1"/>
          </p:cNvSpPr>
          <p:nvPr>
            <p:ph sz="half" idx="1"/>
          </p:nvPr>
        </p:nvSpPr>
        <p:spPr/>
        <p:txBody>
          <a:bodyPr>
            <a:normAutofit/>
          </a:bodyPr>
          <a:lstStyle/>
          <a:p>
            <a:r>
              <a:rPr lang="en-US" dirty="0"/>
              <a:t>Potential energy can be converted into Kinetic energy and back</a:t>
            </a:r>
          </a:p>
          <a:p>
            <a:endParaRPr lang="en-US" dirty="0"/>
          </a:p>
          <a:p>
            <a:r>
              <a:rPr lang="en-US" dirty="0"/>
              <a:t>Think of an object thrown up</a:t>
            </a:r>
          </a:p>
          <a:p>
            <a:endParaRPr lang="en-US" dirty="0"/>
          </a:p>
          <a:p>
            <a:r>
              <a:rPr lang="en-US" dirty="0"/>
              <a:t>Bottom </a:t>
            </a:r>
            <a:r>
              <a:rPr lang="en-US" dirty="0">
                <a:sym typeface="Wingdings" pitchFamily="2" charset="2"/>
              </a:rPr>
              <a:t> 0 PE, high KE</a:t>
            </a:r>
          </a:p>
          <a:p>
            <a:r>
              <a:rPr lang="en-US" dirty="0">
                <a:sym typeface="Wingdings" pitchFamily="2" charset="2"/>
              </a:rPr>
              <a:t>Top  high PE, 0 KE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217709" y="1809749"/>
                <a:ext cx="5974292" cy="4667251"/>
              </a:xfrm>
            </p:spPr>
            <p:txBody>
              <a:bodyPr>
                <a:normAutofit/>
              </a:bodyPr>
              <a:lstStyle/>
              <a:p>
                <a14:m>
                  <m:oMath xmlns:m="http://schemas.openxmlformats.org/officeDocument/2006/math">
                    <m:r>
                      <m:rPr>
                        <m:sty m:val="p"/>
                      </m:rPr>
                      <a:rPr lang="en-US" b="0" i="0" smtClean="0">
                        <a:latin typeface="Cambria Math"/>
                      </a:rPr>
                      <m:t>Δ</m:t>
                    </m:r>
                    <m:r>
                      <a:rPr lang="en-US" b="0" i="1" smtClean="0">
                        <a:latin typeface="Cambria Math"/>
                      </a:rPr>
                      <m:t>𝐾𝐸</m:t>
                    </m:r>
                    <m:r>
                      <a:rPr lang="en-US" b="0" i="1" smtClean="0">
                        <a:latin typeface="Cambria Math"/>
                      </a:rPr>
                      <m:t>=−</m:t>
                    </m:r>
                    <m:r>
                      <m:rPr>
                        <m:sty m:val="p"/>
                      </m:rPr>
                      <a:rPr lang="en-US" b="0" i="0" smtClean="0">
                        <a:latin typeface="Cambria Math"/>
                      </a:rPr>
                      <m:t>Δ</m:t>
                    </m:r>
                    <m:r>
                      <a:rPr lang="en-US" b="0" i="1" smtClean="0">
                        <a:latin typeface="Cambria Math"/>
                      </a:rPr>
                      <m:t>𝑃𝐸</m:t>
                    </m:r>
                  </m:oMath>
                </a14:m>
                <a:endParaRPr lang="en-US" b="0" dirty="0"/>
              </a:p>
              <a:p>
                <a14:m>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oMath>
                </a14:m>
                <a:endParaRPr lang="en-US" dirty="0"/>
              </a:p>
              <a:p>
                <a:r>
                  <a:rPr lang="en-US" dirty="0"/>
                  <a:t>Rearrange</a:t>
                </a:r>
              </a:p>
              <a:p>
                <a:endParaRPr lang="en-US" dirty="0"/>
              </a:p>
              <a:p>
                <a14:m>
                  <m:oMath xmlns:m="http://schemas.openxmlformats.org/officeDocument/2006/math">
                    <m:r>
                      <m:rPr>
                        <m:nor/>
                      </m:rPr>
                      <a:rPr lang="en-US" dirty="0"/>
                      <m:t>Conservation</m:t>
                    </m:r>
                    <m:r>
                      <m:rPr>
                        <m:nor/>
                      </m:rPr>
                      <a:rPr lang="en-US" dirty="0"/>
                      <m:t> </m:t>
                    </m:r>
                    <m:r>
                      <m:rPr>
                        <m:nor/>
                      </m:rPr>
                      <a:rPr lang="en-US" dirty="0"/>
                      <m:t>of</m:t>
                    </m:r>
                    <m:r>
                      <m:rPr>
                        <m:nor/>
                      </m:rPr>
                      <a:rPr lang="en-US" dirty="0"/>
                      <m:t> </m:t>
                    </m:r>
                    <m:r>
                      <m:rPr>
                        <m:nor/>
                      </m:rPr>
                      <a:rPr lang="en-US" dirty="0"/>
                      <m:t>Mechanical</m:t>
                    </m:r>
                    <m:r>
                      <m:rPr>
                        <m:nor/>
                      </m:rPr>
                      <a:rPr lang="en-US" dirty="0"/>
                      <m:t> </m:t>
                    </m:r>
                    <m:r>
                      <m:rPr>
                        <m:nor/>
                      </m:rPr>
                      <a:rPr lang="en-US" dirty="0"/>
                      <m:t>Energy</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sz="4267" i="1">
                          <a:latin typeface="Cambria Math"/>
                        </a:rPr>
                        <m:t>𝐾</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𝑓</m:t>
                          </m:r>
                        </m:sub>
                      </m:sSub>
                      <m:r>
                        <a:rPr lang="en-US" sz="4267" i="1">
                          <a:latin typeface="Cambria Math"/>
                        </a:rPr>
                        <m:t>+</m:t>
                      </m:r>
                      <m:r>
                        <a:rPr lang="en-US" sz="4267" i="1">
                          <a:latin typeface="Cambria Math"/>
                        </a:rPr>
                        <m:t>𝑃</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𝑓</m:t>
                          </m:r>
                        </m:sub>
                      </m:sSub>
                      <m:r>
                        <a:rPr lang="en-US" sz="4267" i="1">
                          <a:latin typeface="Cambria Math"/>
                        </a:rPr>
                        <m:t>=</m:t>
                      </m:r>
                      <m:r>
                        <a:rPr lang="en-US" sz="4267" i="1">
                          <a:latin typeface="Cambria Math"/>
                        </a:rPr>
                        <m:t>𝐾</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0</m:t>
                          </m:r>
                        </m:sub>
                      </m:sSub>
                      <m:r>
                        <a:rPr lang="en-US" sz="4267" i="1">
                          <a:latin typeface="Cambria Math"/>
                        </a:rPr>
                        <m:t>+</m:t>
                      </m:r>
                      <m:r>
                        <a:rPr lang="en-US" sz="4267" i="1">
                          <a:latin typeface="Cambria Math"/>
                        </a:rPr>
                        <m:t>𝑃</m:t>
                      </m:r>
                      <m:sSub>
                        <m:sSubPr>
                          <m:ctrlPr>
                            <a:rPr lang="en-US" sz="4267" i="1">
                              <a:latin typeface="Cambria Math" panose="02040503050406030204" pitchFamily="18" charset="0"/>
                            </a:rPr>
                          </m:ctrlPr>
                        </m:sSubPr>
                        <m:e>
                          <m:r>
                            <a:rPr lang="en-US" sz="4267" i="1">
                              <a:latin typeface="Cambria Math"/>
                            </a:rPr>
                            <m:t>𝐸</m:t>
                          </m:r>
                        </m:e>
                        <m:sub>
                          <m:r>
                            <a:rPr lang="en-US" sz="4267" i="1">
                              <a:latin typeface="Cambria Math"/>
                            </a:rPr>
                            <m:t>0</m:t>
                          </m:r>
                        </m:sub>
                      </m:sSub>
                    </m:oMath>
                  </m:oMathPara>
                </a14:m>
                <a:endParaRPr lang="en-US" sz="4267"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217709" y="1809749"/>
                <a:ext cx="5974292" cy="466725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18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6-03 Mechanical Energy Conservation</a:t>
            </a:r>
          </a:p>
        </p:txBody>
      </p:sp>
      <p:pic>
        <p:nvPicPr>
          <p:cNvPr id="9220" name="Picture 4" descr="rollercoaste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a:xfrm>
            <a:off x="1803400" y="2806557"/>
            <a:ext cx="8585200" cy="4051443"/>
          </a:xfrm>
        </p:spPr>
      </p:pic>
      <p:sp>
        <p:nvSpPr>
          <p:cNvPr id="9219" name="Rectangle 3"/>
          <p:cNvSpPr>
            <a:spLocks noGrp="1" noChangeArrowheads="1"/>
          </p:cNvSpPr>
          <p:nvPr>
            <p:ph type="body" idx="4294967295"/>
          </p:nvPr>
        </p:nvSpPr>
        <p:spPr>
          <a:xfrm>
            <a:off x="0" y="970450"/>
            <a:ext cx="12192000" cy="4889013"/>
          </a:xfrm>
        </p:spPr>
        <p:txBody>
          <a:bodyPr/>
          <a:lstStyle/>
          <a:p>
            <a:pPr eaLnBrk="1" hangingPunct="1">
              <a:defRPr/>
            </a:pPr>
            <a:r>
              <a:rPr lang="en-US" dirty="0"/>
              <a:t>If there is only kinetic and potential energy</a:t>
            </a:r>
          </a:p>
          <a:p>
            <a:pPr eaLnBrk="1" hangingPunct="1">
              <a:defRPr/>
            </a:pPr>
            <a:r>
              <a:rPr lang="en-US" dirty="0"/>
              <a:t>Total mechanical energy is constant</a:t>
            </a:r>
          </a:p>
        </p:txBody>
      </p:sp>
      <p:sp>
        <p:nvSpPr>
          <p:cNvPr id="9222" name="Rectangle 6"/>
          <p:cNvSpPr>
            <a:spLocks noChangeArrowheads="1"/>
          </p:cNvSpPr>
          <p:nvPr/>
        </p:nvSpPr>
        <p:spPr bwMode="auto">
          <a:xfrm>
            <a:off x="1803400" y="3040462"/>
            <a:ext cx="8585200" cy="748988"/>
          </a:xfrm>
          <a:prstGeom prst="rect">
            <a:avLst/>
          </a:prstGeom>
          <a:noFill/>
          <a:ln w="9525">
            <a:noFill/>
            <a:miter lim="800000"/>
            <a:headEnd/>
            <a:tailEnd/>
          </a:ln>
          <a:effectLst/>
        </p:spPr>
        <p:txBody>
          <a:bodyPr wrap="square">
            <a:spAutoFit/>
          </a:bodyPr>
          <a:lstStyle/>
          <a:p>
            <a:pPr algn="ctr" eaLnBrk="0" hangingPunct="0">
              <a:defRPr/>
            </a:pPr>
            <a:r>
              <a:rPr lang="en-US" sz="4267" dirty="0">
                <a:solidFill>
                  <a:srgbClr val="CC3300"/>
                </a:solidFill>
                <a:effectLst>
                  <a:outerShdw blurRad="38100" dist="38100" dir="2700000" algn="tl">
                    <a:srgbClr val="000000"/>
                  </a:outerShdw>
                </a:effectLst>
              </a:rPr>
              <a:t>KE</a:t>
            </a:r>
            <a:r>
              <a:rPr lang="en-US" sz="4267" baseline="-25000" dirty="0">
                <a:solidFill>
                  <a:srgbClr val="CC3300"/>
                </a:solidFill>
                <a:effectLst>
                  <a:outerShdw blurRad="38100" dist="38100" dir="2700000" algn="tl">
                    <a:srgbClr val="000000"/>
                  </a:outerShdw>
                </a:effectLst>
              </a:rPr>
              <a:t>0</a:t>
            </a:r>
            <a:r>
              <a:rPr lang="en-US" sz="4267" dirty="0">
                <a:solidFill>
                  <a:srgbClr val="CC3300"/>
                </a:solidFill>
                <a:effectLst>
                  <a:outerShdw blurRad="38100" dist="38100" dir="2700000" algn="tl">
                    <a:srgbClr val="000000"/>
                  </a:outerShdw>
                </a:effectLst>
              </a:rPr>
              <a:t> + PE</a:t>
            </a:r>
            <a:r>
              <a:rPr lang="en-US" sz="4267" baseline="-25000" dirty="0">
                <a:solidFill>
                  <a:srgbClr val="CC3300"/>
                </a:solidFill>
                <a:effectLst>
                  <a:outerShdw blurRad="38100" dist="38100" dir="2700000" algn="tl">
                    <a:srgbClr val="000000"/>
                  </a:outerShdw>
                </a:effectLst>
              </a:rPr>
              <a:t>0</a:t>
            </a:r>
            <a:r>
              <a:rPr lang="en-US" sz="4267" dirty="0">
                <a:solidFill>
                  <a:srgbClr val="CC3300"/>
                </a:solidFill>
                <a:effectLst>
                  <a:outerShdw blurRad="38100" dist="38100" dir="2700000" algn="tl">
                    <a:srgbClr val="000000"/>
                  </a:outerShdw>
                </a:effectLst>
              </a:rPr>
              <a:t> = </a:t>
            </a:r>
            <a:r>
              <a:rPr lang="en-US" sz="4267" dirty="0" err="1">
                <a:solidFill>
                  <a:srgbClr val="CC3300"/>
                </a:solidFill>
                <a:effectLst>
                  <a:outerShdw blurRad="38100" dist="38100" dir="2700000" algn="tl">
                    <a:srgbClr val="000000"/>
                  </a:outerShdw>
                </a:effectLst>
              </a:rPr>
              <a:t>KE</a:t>
            </a:r>
            <a:r>
              <a:rPr lang="en-US" sz="4267" baseline="-25000" dirty="0" err="1">
                <a:solidFill>
                  <a:srgbClr val="CC3300"/>
                </a:solidFill>
                <a:effectLst>
                  <a:outerShdw blurRad="38100" dist="38100" dir="2700000" algn="tl">
                    <a:srgbClr val="000000"/>
                  </a:outerShdw>
                </a:effectLst>
              </a:rPr>
              <a:t>f</a:t>
            </a:r>
            <a:r>
              <a:rPr lang="en-US" sz="4267" dirty="0">
                <a:solidFill>
                  <a:srgbClr val="CC3300"/>
                </a:solidFill>
                <a:effectLst>
                  <a:outerShdw blurRad="38100" dist="38100" dir="2700000" algn="tl">
                    <a:srgbClr val="000000"/>
                  </a:outerShdw>
                </a:effectLst>
              </a:rPr>
              <a:t> + </a:t>
            </a:r>
            <a:r>
              <a:rPr lang="en-US" sz="4267" dirty="0" err="1">
                <a:solidFill>
                  <a:srgbClr val="CC3300"/>
                </a:solidFill>
                <a:effectLst>
                  <a:outerShdw blurRad="38100" dist="38100" dir="2700000" algn="tl">
                    <a:srgbClr val="000000"/>
                  </a:outerShdw>
                </a:effectLst>
              </a:rPr>
              <a:t>PE</a:t>
            </a:r>
            <a:r>
              <a:rPr lang="en-US" sz="4267" baseline="-25000" dirty="0" err="1">
                <a:solidFill>
                  <a:srgbClr val="CC3300"/>
                </a:solidFill>
                <a:effectLst>
                  <a:outerShdw blurRad="38100" dist="38100" dir="2700000" algn="tl">
                    <a:srgbClr val="000000"/>
                  </a:outerShdw>
                </a:effectLst>
              </a:rPr>
              <a:t>f</a:t>
            </a:r>
            <a:endParaRPr lang="en-US" sz="4267" baseline="-25000" dirty="0">
              <a:solidFill>
                <a:srgbClr val="CC3300"/>
              </a:solidFill>
              <a:effectLst>
                <a:outerShdw blurRad="38100" dist="38100" dir="2700000" algn="tl">
                  <a:srgbClr val="000000"/>
                </a:outerShdw>
              </a:effectLst>
            </a:endParaRPr>
          </a:p>
        </p:txBody>
      </p:sp>
    </p:spTree>
    <p:extLst>
      <p:ext uri="{BB962C8B-B14F-4D97-AF65-F5344CB8AC3E}">
        <p14:creationId xmlns:p14="http://schemas.microsoft.com/office/powerpoint/2010/main" val="248559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1+#ppt_w/2"/>
                                          </p:val>
                                        </p:tav>
                                        <p:tav tm="100000">
                                          <p:val>
                                            <p:strVal val="#ppt_x"/>
                                          </p:val>
                                        </p:tav>
                                      </p:tavLst>
                                    </p:anim>
                                    <p:anim calcmode="lin" valueType="num">
                                      <p:cBhvr additive="base">
                                        <p:cTn id="20"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6-03 Mechanical Energy Conservation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toy gun uses a spring to shoot plastic balls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𝑚</m:t>
                        </m:r>
                        <m:r>
                          <a:rPr lang="en-US" b="0" i="1" smtClean="0">
                            <a:latin typeface="Cambria Math"/>
                          </a:rPr>
                          <m:t>=50 </m:t>
                        </m:r>
                        <m:r>
                          <a:rPr lang="en-US" b="0" i="1" smtClean="0">
                            <a:latin typeface="Cambria Math"/>
                          </a:rPr>
                          <m:t>𝑔</m:t>
                        </m:r>
                      </m:e>
                    </m:d>
                  </m:oMath>
                </a14:m>
                <a:r>
                  <a:rPr lang="en-US" dirty="0"/>
                  <a:t>. The spring is compressed by 3.0 cm. Let </a:t>
                </a:r>
                <a14:m>
                  <m:oMath xmlns:m="http://schemas.openxmlformats.org/officeDocument/2006/math">
                    <m:r>
                      <a:rPr lang="en-US" b="0" i="1" smtClean="0">
                        <a:latin typeface="Cambria Math"/>
                      </a:rPr>
                      <m:t>𝑘</m:t>
                    </m:r>
                    <m:r>
                      <a:rPr lang="en-US" b="0" i="1" smtClean="0">
                        <a:latin typeface="Cambria Math"/>
                      </a:rPr>
                      <m:t>=2.22×</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5</m:t>
                        </m:r>
                      </m:sup>
                    </m:sSup>
                    <m:r>
                      <a:rPr lang="en-US" b="0" i="1" smtClean="0">
                        <a:latin typeface="Cambria Math"/>
                      </a:rPr>
                      <m:t> </m:t>
                    </m:r>
                    <m:r>
                      <a:rPr lang="en-US" b="0" i="1" smtClean="0">
                        <a:latin typeface="Cambria Math"/>
                      </a:rPr>
                      <m:t>𝑁</m:t>
                    </m:r>
                    <m:r>
                      <a:rPr lang="en-US" b="0" i="1" smtClean="0">
                        <a:latin typeface="Cambria Math"/>
                      </a:rPr>
                      <m:t>/</m:t>
                    </m:r>
                    <m:r>
                      <a:rPr lang="en-US" b="0" i="1" smtClean="0">
                        <a:latin typeface="Cambria Math"/>
                      </a:rPr>
                      <m:t>𝑚</m:t>
                    </m:r>
                  </m:oMath>
                </a14:m>
                <a:r>
                  <a:rPr lang="en-US" dirty="0"/>
                  <a:t>.</a:t>
                </a:r>
              </a:p>
              <a:p>
                <a:r>
                  <a:rPr lang="en-US" dirty="0"/>
                  <a:t>(a) Of course, you have to do some work on the gun to arm it. How much work do you have to do? </a:t>
                </a:r>
              </a:p>
              <a:p>
                <a:r>
                  <a:rPr lang="en-US" dirty="0"/>
                  <a:t>(b) Suppose you fire the gun horizontally. How fast does the ball leave the gun?</a:t>
                </a:r>
              </a:p>
              <a:p>
                <a:r>
                  <a:rPr lang="en-US" dirty="0"/>
                  <a:t>(c) Now suppose you fire the gun straight upward. How high does the ball go?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7" t="-1349" r="-1600"/>
                </a:stretch>
              </a:blipFill>
            </p:spPr>
            <p:txBody>
              <a:bodyPr/>
              <a:lstStyle/>
              <a:p>
                <a:r>
                  <a:rPr lang="en-US">
                    <a:noFill/>
                  </a:rPr>
                  <a:t> </a:t>
                </a:r>
              </a:p>
            </p:txBody>
          </p:sp>
        </mc:Fallback>
      </mc:AlternateContent>
    </p:spTree>
    <p:extLst>
      <p:ext uri="{BB962C8B-B14F-4D97-AF65-F5344CB8AC3E}">
        <p14:creationId xmlns:p14="http://schemas.microsoft.com/office/powerpoint/2010/main" val="23555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6-03 Mechanical Energy Conservation</a:t>
            </a:r>
          </a:p>
        </p:txBody>
      </p:sp>
      <p:sp>
        <p:nvSpPr>
          <p:cNvPr id="3" name="Content Placeholder 2"/>
          <p:cNvSpPr>
            <a:spLocks noGrp="1"/>
          </p:cNvSpPr>
          <p:nvPr>
            <p:ph idx="1"/>
          </p:nvPr>
        </p:nvSpPr>
        <p:spPr/>
        <p:txBody>
          <a:bodyPr/>
          <a:lstStyle/>
          <a:p>
            <a:r>
              <a:rPr lang="en-US" dirty="0"/>
              <a:t>A 1500-kg car is driven off a 50-m cliff during a movie stunt. If it was going 20 m/s as it went off the cliff, how fast is it going as it hits the ground?</a:t>
            </a:r>
          </a:p>
        </p:txBody>
      </p:sp>
    </p:spTree>
    <p:extLst>
      <p:ext uri="{BB962C8B-B14F-4D97-AF65-F5344CB8AC3E}">
        <p14:creationId xmlns:p14="http://schemas.microsoft.com/office/powerpoint/2010/main" val="293369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6-03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lstStyle/>
          <a:p>
            <a:r>
              <a:rPr lang="en-US" dirty="0"/>
              <a:t>Don’t try to conserve energy. Actually do the work.</a:t>
            </a:r>
          </a:p>
          <a:p>
            <a:endParaRPr lang="en-US" dirty="0"/>
          </a:p>
          <a:p>
            <a:r>
              <a:rPr lang="en-US" dirty="0"/>
              <a:t>Read </a:t>
            </a:r>
          </a:p>
          <a:p>
            <a:pPr lvl="1"/>
            <a:r>
              <a:rPr lang="en-US" dirty="0"/>
              <a:t>OpenStax College Physics 2e 7.5-7.6</a:t>
            </a:r>
          </a:p>
          <a:p>
            <a:pPr lvl="1"/>
            <a:r>
              <a:rPr lang="en-US" dirty="0"/>
              <a:t>OR</a:t>
            </a:r>
          </a:p>
          <a:p>
            <a:pPr lvl="1"/>
            <a:r>
              <a:rPr lang="en-US" dirty="0"/>
              <a:t>OpenStax High School Physics 9.2</a:t>
            </a:r>
          </a:p>
        </p:txBody>
      </p:sp>
    </p:spTree>
    <p:extLst>
      <p:ext uri="{BB962C8B-B14F-4D97-AF65-F5344CB8AC3E}">
        <p14:creationId xmlns:p14="http://schemas.microsoft.com/office/powerpoint/2010/main" val="1587683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553C-58F6-45E9-86D4-6F2A83A447BD}"/>
              </a:ext>
            </a:extLst>
          </p:cNvPr>
          <p:cNvSpPr>
            <a:spLocks noGrp="1"/>
          </p:cNvSpPr>
          <p:nvPr>
            <p:ph type="title"/>
          </p:nvPr>
        </p:nvSpPr>
        <p:spPr>
          <a:xfrm>
            <a:off x="8005011" y="-1"/>
            <a:ext cx="4186988" cy="4607170"/>
          </a:xfrm>
        </p:spPr>
        <p:txBody>
          <a:bodyPr/>
          <a:lstStyle/>
          <a:p>
            <a:r>
              <a:rPr lang="en-US" dirty="0"/>
              <a:t>6-04 Work and Conservation of Energy</a:t>
            </a:r>
          </a:p>
        </p:txBody>
      </p:sp>
      <p:sp>
        <p:nvSpPr>
          <p:cNvPr id="3" name="Text Placeholder 2">
            <a:extLst>
              <a:ext uri="{FF2B5EF4-FFF2-40B4-BE49-F238E27FC236}">
                <a16:creationId xmlns:a16="http://schemas.microsoft.com/office/drawing/2014/main" id="{D06677C5-A482-4C5B-9016-F1046E36F52E}"/>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Convert energy from one form to another with work</a:t>
            </a:r>
          </a:p>
        </p:txBody>
      </p:sp>
    </p:spTree>
    <p:extLst>
      <p:ext uri="{BB962C8B-B14F-4D97-AF65-F5344CB8AC3E}">
        <p14:creationId xmlns:p14="http://schemas.microsoft.com/office/powerpoint/2010/main" val="4105909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dirty="0"/>
              <a:t>6-04 Work and Conservation of Energy</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idx="1"/>
              </p:nvPr>
            </p:nvSpPr>
            <p:spPr/>
            <p:txBody>
              <a:bodyPr>
                <a:normAutofit/>
              </a:bodyPr>
              <a:lstStyle/>
              <a:p>
                <a:pPr eaLnBrk="1" hangingPunct="1">
                  <a:defRPr/>
                </a:pPr>
                <a:r>
                  <a:rPr lang="en-US" dirty="0"/>
                  <a:t>We can write Work done by net external force as</a:t>
                </a:r>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m:t>
                        </m:r>
                        <m:r>
                          <a:rPr lang="en-US" b="0" i="1" smtClean="0">
                            <a:latin typeface="Cambria Math" panose="02040503050406030204" pitchFamily="18" charset="0"/>
                          </a:rPr>
                          <m:t>𝑒𝑡</m:t>
                        </m:r>
                      </m:sub>
                    </m:sSub>
                    <m:r>
                      <a:rPr lang="en-US" b="0" i="1" smtClean="0">
                        <a:latin typeface="Cambria Math"/>
                      </a:rPr>
                      <m:t>=</m:t>
                    </m:r>
                    <m:r>
                      <m:rPr>
                        <m:sty m:val="p"/>
                      </m:rPr>
                      <a:rPr lang="en-US" b="0" i="0" smtClean="0">
                        <a:latin typeface="Cambria Math"/>
                      </a:rPr>
                      <m:t>Δ</m:t>
                    </m:r>
                    <m:r>
                      <a:rPr lang="en-US" b="0" i="1" smtClean="0">
                        <a:latin typeface="Cambria Math"/>
                      </a:rPr>
                      <m:t>𝐾𝐸</m:t>
                    </m:r>
                    <m:r>
                      <a:rPr lang="en-US" b="0" i="1" smtClean="0">
                        <a:latin typeface="Cambria Math"/>
                      </a:rPr>
                      <m:t>+</m:t>
                    </m:r>
                    <m:r>
                      <m:rPr>
                        <m:sty m:val="p"/>
                      </m:rPr>
                      <a:rPr lang="en-US" b="0" i="0" smtClean="0">
                        <a:latin typeface="Cambria Math"/>
                      </a:rPr>
                      <m:t>Δ</m:t>
                    </m:r>
                    <m:r>
                      <a:rPr lang="en-US" b="0" i="1" smtClean="0">
                        <a:latin typeface="Cambria Math"/>
                      </a:rPr>
                      <m:t>𝑃𝐸</m:t>
                    </m:r>
                  </m:oMath>
                </a14:m>
                <a:endParaRPr lang="en-US" b="0" dirty="0"/>
              </a:p>
              <a:p>
                <a:pPr lvl="2" eaLnBrk="1" hangingPunct="1">
                  <a:defRPr/>
                </a:pPr>
                <a14:m>
                  <m:oMath xmlns:m="http://schemas.openxmlformats.org/officeDocument/2006/math">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m:t>
                        </m:r>
                        <m:r>
                          <a:rPr lang="en-US" b="0" i="1" smtClean="0">
                            <a:latin typeface="Cambria Math" panose="02040503050406030204" pitchFamily="18" charset="0"/>
                          </a:rPr>
                          <m:t>𝑒𝑡</m:t>
                        </m:r>
                      </m:sub>
                    </m:sSub>
                    <m:r>
                      <a:rPr lang="en-US" b="0" i="1" smtClean="0">
                        <a:latin typeface="Cambria Math"/>
                      </a:rPr>
                      <m:t>=</m:t>
                    </m:r>
                    <m:r>
                      <a:rPr lang="en-US" b="0" i="1" smtClean="0">
                        <a:latin typeface="Cambria Math"/>
                      </a:rPr>
                      <m:t>𝐾</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r>
                      <a:rPr lang="en-US" b="0" i="1" smtClean="0">
                        <a:latin typeface="Cambria Math"/>
                      </a:rPr>
                      <m:t>+</m:t>
                    </m:r>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endParaRPr lang="en-US" b="0" dirty="0"/>
              </a:p>
              <a:p>
                <a:pPr lvl="2" eaLnBrk="1" hangingPunct="1">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𝑛</m:t>
                        </m:r>
                        <m:r>
                          <a:rPr lang="en-US" b="0" i="1" smtClean="0">
                            <a:latin typeface="Cambria Math" panose="02040503050406030204" pitchFamily="18" charset="0"/>
                          </a:rPr>
                          <m:t>𝑒𝑡</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oMath>
                </a14:m>
                <a:endParaRPr lang="en-US" dirty="0"/>
              </a:p>
            </p:txBody>
          </p:sp>
        </mc:Choice>
        <mc:Fallback xmlns="">
          <p:sp>
            <p:nvSpPr>
              <p:cNvPr id="16387" name="Rectangle 3"/>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60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6-04 Work and Conservation of Energy</a:t>
            </a:r>
          </a:p>
        </p:txBody>
      </p:sp>
      <p:sp>
        <p:nvSpPr>
          <p:cNvPr id="3" name="Content Placeholder 2"/>
          <p:cNvSpPr>
            <a:spLocks noGrp="1"/>
          </p:cNvSpPr>
          <p:nvPr>
            <p:ph sz="half" idx="1"/>
          </p:nvPr>
        </p:nvSpPr>
        <p:spPr/>
        <p:txBody>
          <a:bodyPr>
            <a:normAutofit lnSpcReduction="10000"/>
          </a:bodyPr>
          <a:lstStyle/>
          <a:p>
            <a:r>
              <a:rPr lang="en-US" dirty="0"/>
              <a:t>Law of Conservation of Energy</a:t>
            </a:r>
          </a:p>
          <a:p>
            <a:pPr lvl="1"/>
            <a:r>
              <a:rPr lang="en-US" dirty="0"/>
              <a:t>The total energy is constant in any process. It may change form or be transferred from one system to another, but the total remains the same</a:t>
            </a:r>
          </a:p>
        </p:txBody>
      </p:sp>
      <p:sp>
        <p:nvSpPr>
          <p:cNvPr id="5" name="Content Placeholder 4"/>
          <p:cNvSpPr>
            <a:spLocks noGrp="1"/>
          </p:cNvSpPr>
          <p:nvPr>
            <p:ph sz="half" idx="2"/>
          </p:nvPr>
        </p:nvSpPr>
        <p:spPr/>
        <p:txBody>
          <a:bodyPr>
            <a:normAutofit lnSpcReduction="10000"/>
          </a:bodyPr>
          <a:lstStyle/>
          <a:p>
            <a:r>
              <a:rPr lang="en-US" dirty="0"/>
              <a:t>Energy is transformed from one form to another</a:t>
            </a:r>
          </a:p>
          <a:p>
            <a:pPr lvl="1"/>
            <a:r>
              <a:rPr lang="en-US" dirty="0"/>
              <a:t>Box sliding down incline</a:t>
            </a:r>
          </a:p>
          <a:p>
            <a:pPr lvl="2"/>
            <a:r>
              <a:rPr lang="en-US" dirty="0"/>
              <a:t>PE transformed to KE</a:t>
            </a:r>
          </a:p>
          <a:p>
            <a:pPr lvl="2"/>
            <a:r>
              <a:rPr lang="en-US" dirty="0"/>
              <a:t>KE transformed to Heat and Sound</a:t>
            </a:r>
          </a:p>
          <a:p>
            <a:pPr lvl="1"/>
            <a:endParaRPr lang="en-US" dirty="0"/>
          </a:p>
          <a:p>
            <a:pPr lvl="1"/>
            <a:r>
              <a:rPr lang="en-US" dirty="0"/>
              <a:t>Engine</a:t>
            </a:r>
          </a:p>
          <a:p>
            <a:pPr lvl="2"/>
            <a:r>
              <a:rPr lang="en-US" dirty="0"/>
              <a:t>Chemical to KE and Heat</a:t>
            </a:r>
          </a:p>
        </p:txBody>
      </p:sp>
    </p:spTree>
    <p:extLst>
      <p:ext uri="{BB962C8B-B14F-4D97-AF65-F5344CB8AC3E}">
        <p14:creationId xmlns:p14="http://schemas.microsoft.com/office/powerpoint/2010/main" val="23125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dirty="0"/>
              <a:t>6-04 Work and Conservation of Energy</a:t>
            </a:r>
          </a:p>
        </p:txBody>
      </p:sp>
      <p:sp>
        <p:nvSpPr>
          <p:cNvPr id="20483" name="Rectangle 3"/>
          <p:cNvSpPr>
            <a:spLocks noGrp="1" noChangeArrowheads="1"/>
          </p:cNvSpPr>
          <p:nvPr>
            <p:ph idx="1"/>
          </p:nvPr>
        </p:nvSpPr>
        <p:spPr/>
        <p:txBody>
          <a:bodyPr/>
          <a:lstStyle/>
          <a:p>
            <a:pPr eaLnBrk="1" hangingPunct="1">
              <a:defRPr/>
            </a:pPr>
            <a:r>
              <a:rPr lang="en-US" dirty="0"/>
              <a:t>A rocket starts on the ground at rest.  Its final speed is 500 m/s and height is 5000 m.  If the mass of the rocket stays approximately 200 kg.  Find the work done by the rocket engine.</a:t>
            </a:r>
          </a:p>
          <a:p>
            <a:pPr eaLnBrk="1" hangingPunct="1">
              <a:defRPr/>
            </a:pPr>
            <a:endParaRPr lang="en-US" dirty="0"/>
          </a:p>
          <a:p>
            <a:pPr eaLnBrk="1" hangingPunct="1">
              <a:defRPr/>
            </a:pPr>
            <a:r>
              <a:rPr lang="en-US" i="1" dirty="0"/>
              <a:t>W</a:t>
            </a:r>
            <a:r>
              <a:rPr lang="en-US" dirty="0"/>
              <a:t> = 3.48 x 10</a:t>
            </a:r>
            <a:r>
              <a:rPr lang="en-US" baseline="30000" dirty="0"/>
              <a:t>7</a:t>
            </a:r>
            <a:r>
              <a:rPr lang="en-US" dirty="0"/>
              <a:t> J</a:t>
            </a:r>
          </a:p>
        </p:txBody>
      </p:sp>
      <p:pic>
        <p:nvPicPr>
          <p:cNvPr id="1029" name="Picture 5" descr="C:\Users\rwright\AppData\Local\Microsoft\Windows\Temporary Internet Files\Content.IE5\SGUW8EDN\MC90043471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4585069"/>
            <a:ext cx="2641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99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defRPr/>
            </a:pPr>
            <a:r>
              <a:rPr lang="en-US" dirty="0"/>
              <a:t>6-04 Work and Conservation of Energy</a:t>
            </a:r>
          </a:p>
        </p:txBody>
      </p:sp>
      <p:sp>
        <p:nvSpPr>
          <p:cNvPr id="8195" name="Rectangle 3"/>
          <p:cNvSpPr>
            <a:spLocks noGrp="1" noChangeArrowheads="1"/>
          </p:cNvSpPr>
          <p:nvPr>
            <p:ph idx="1"/>
          </p:nvPr>
        </p:nvSpPr>
        <p:spPr/>
        <p:txBody>
          <a:bodyPr/>
          <a:lstStyle/>
          <a:p>
            <a:pPr eaLnBrk="1" hangingPunct="1">
              <a:defRPr/>
            </a:pPr>
            <a:r>
              <a:rPr lang="en-US" dirty="0"/>
              <a:t>A 1500-kg car’s brakes failed and it coasts down a hill from rest.  The hill is 10 m high and the car has a speed of 12 m/s at the bottom of the hill.  How much work did friction do on the car?</a:t>
            </a:r>
          </a:p>
          <a:p>
            <a:pPr eaLnBrk="1" hangingPunct="1">
              <a:defRPr/>
            </a:pPr>
            <a:endParaRPr lang="en-US" dirty="0"/>
          </a:p>
          <a:p>
            <a:pPr eaLnBrk="1" hangingPunct="1">
              <a:defRPr/>
            </a:pPr>
            <a:r>
              <a:rPr lang="en-US" i="1" dirty="0" err="1"/>
              <a:t>W</a:t>
            </a:r>
            <a:r>
              <a:rPr lang="en-US" i="1" baseline="-25000" dirty="0" err="1"/>
              <a:t>f</a:t>
            </a:r>
            <a:r>
              <a:rPr lang="en-US" dirty="0"/>
              <a:t> = −39000 J</a:t>
            </a:r>
          </a:p>
        </p:txBody>
      </p:sp>
      <p:pic>
        <p:nvPicPr>
          <p:cNvPr id="8196" name="Picture 4" descr="Rollover%20I-70%20mm%20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1" y="4338037"/>
            <a:ext cx="4354004" cy="2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6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dirty="0"/>
              <a:t>6-01 Work and Power</a:t>
            </a:r>
          </a:p>
        </p:txBody>
      </p:sp>
      <p:sp>
        <p:nvSpPr>
          <p:cNvPr id="6147" name="Rectangle 3"/>
          <p:cNvSpPr>
            <a:spLocks noGrp="1" noChangeArrowheads="1"/>
          </p:cNvSpPr>
          <p:nvPr>
            <p:ph idx="1"/>
          </p:nvPr>
        </p:nvSpPr>
        <p:spPr/>
        <p:txBody>
          <a:bodyPr/>
          <a:lstStyle/>
          <a:p>
            <a:pPr eaLnBrk="1" hangingPunct="1">
              <a:defRPr/>
            </a:pPr>
            <a:r>
              <a:rPr lang="en-US"/>
              <a:t>Which of the following is NOT work?</a:t>
            </a:r>
          </a:p>
          <a:p>
            <a:pPr lvl="1" eaLnBrk="1" hangingPunct="1">
              <a:defRPr/>
            </a:pPr>
            <a:r>
              <a:rPr lang="en-US"/>
              <a:t>Pushing a Stalled Car</a:t>
            </a:r>
          </a:p>
          <a:p>
            <a:pPr lvl="1" eaLnBrk="1" hangingPunct="1">
              <a:defRPr/>
            </a:pPr>
            <a:r>
              <a:rPr lang="en-US"/>
              <a:t>Pulling a Wagon</a:t>
            </a:r>
          </a:p>
          <a:p>
            <a:pPr lvl="1" eaLnBrk="1" hangingPunct="1">
              <a:defRPr/>
            </a:pPr>
            <a:r>
              <a:rPr lang="en-US"/>
              <a:t>Climbing stairs</a:t>
            </a:r>
          </a:p>
          <a:p>
            <a:pPr lvl="1" eaLnBrk="1" hangingPunct="1">
              <a:defRPr/>
            </a:pPr>
            <a:r>
              <a:rPr lang="en-US"/>
              <a:t>Falling Down</a:t>
            </a:r>
          </a:p>
          <a:p>
            <a:pPr lvl="1" eaLnBrk="1" hangingPunct="1">
              <a:defRPr/>
            </a:pPr>
            <a:r>
              <a:rPr lang="en-US"/>
              <a:t>Carrying a Heavy Backpack Down the Hall</a:t>
            </a:r>
          </a:p>
        </p:txBody>
      </p:sp>
      <p:sp>
        <p:nvSpPr>
          <p:cNvPr id="6148" name="Oval 4"/>
          <p:cNvSpPr>
            <a:spLocks noChangeArrowheads="1"/>
          </p:cNvSpPr>
          <p:nvPr/>
        </p:nvSpPr>
        <p:spPr bwMode="auto">
          <a:xfrm>
            <a:off x="-304800" y="4038600"/>
            <a:ext cx="9652000" cy="914400"/>
          </a:xfrm>
          <a:prstGeom prst="ellipse">
            <a:avLst/>
          </a:prstGeom>
          <a:noFill/>
          <a:ln w="7620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a:p>
        </p:txBody>
      </p:sp>
    </p:spTree>
    <p:extLst>
      <p:ext uri="{BB962C8B-B14F-4D97-AF65-F5344CB8AC3E}">
        <p14:creationId xmlns:p14="http://schemas.microsoft.com/office/powerpoint/2010/main" val="362789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48"/>
                                        </p:tgtEl>
                                        <p:attrNameLst>
                                          <p:attrName>style.visibility</p:attrName>
                                        </p:attrNameLst>
                                      </p:cBhvr>
                                      <p:to>
                                        <p:strVal val="visible"/>
                                      </p:to>
                                    </p:set>
                                    <p:anim calcmode="lin" valueType="num">
                                      <p:cBhvr>
                                        <p:cTn id="31" dur="1000" fill="hold"/>
                                        <p:tgtEl>
                                          <p:spTgt spid="6148"/>
                                        </p:tgtEl>
                                        <p:attrNameLst>
                                          <p:attrName>ppt_w</p:attrName>
                                        </p:attrNameLst>
                                      </p:cBhvr>
                                      <p:tavLst>
                                        <p:tav tm="0">
                                          <p:val>
                                            <p:fltVal val="0"/>
                                          </p:val>
                                        </p:tav>
                                        <p:tav tm="100000">
                                          <p:val>
                                            <p:strVal val="#ppt_w"/>
                                          </p:val>
                                        </p:tav>
                                      </p:tavLst>
                                    </p:anim>
                                    <p:anim calcmode="lin" valueType="num">
                                      <p:cBhvr>
                                        <p:cTn id="32" dur="1000" fill="hold"/>
                                        <p:tgtEl>
                                          <p:spTgt spid="6148"/>
                                        </p:tgtEl>
                                        <p:attrNameLst>
                                          <p:attrName>ppt_h</p:attrName>
                                        </p:attrNameLst>
                                      </p:cBhvr>
                                      <p:tavLst>
                                        <p:tav tm="0">
                                          <p:val>
                                            <p:fltVal val="0"/>
                                          </p:val>
                                        </p:tav>
                                        <p:tav tm="100000">
                                          <p:val>
                                            <p:strVal val="#ppt_h"/>
                                          </p:val>
                                        </p:tav>
                                      </p:tavLst>
                                    </p:anim>
                                    <p:anim calcmode="lin" valueType="num">
                                      <p:cBhvr>
                                        <p:cTn id="33" dur="1000" fill="hold"/>
                                        <p:tgtEl>
                                          <p:spTgt spid="6148"/>
                                        </p:tgtEl>
                                        <p:attrNameLst>
                                          <p:attrName>style.rotation</p:attrName>
                                        </p:attrNameLst>
                                      </p:cBhvr>
                                      <p:tavLst>
                                        <p:tav tm="0">
                                          <p:val>
                                            <p:fltVal val="90"/>
                                          </p:val>
                                        </p:tav>
                                        <p:tav tm="100000">
                                          <p:val>
                                            <p:fltVal val="0"/>
                                          </p:val>
                                        </p:tav>
                                      </p:tavLst>
                                    </p:anim>
                                    <p:animEffect transition="in" filter="fade">
                                      <p:cBhvr>
                                        <p:cTn id="3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dirty="0"/>
              <a:t>6-04 Work and Conservation of Energy</a:t>
            </a:r>
          </a:p>
        </p:txBody>
      </p:sp>
      <p:sp>
        <p:nvSpPr>
          <p:cNvPr id="12291" name="Rectangle 3"/>
          <p:cNvSpPr>
            <a:spLocks noGrp="1" noChangeArrowheads="1"/>
          </p:cNvSpPr>
          <p:nvPr>
            <p:ph idx="1"/>
          </p:nvPr>
        </p:nvSpPr>
        <p:spPr/>
        <p:txBody>
          <a:bodyPr/>
          <a:lstStyle/>
          <a:p>
            <a:pPr eaLnBrk="1" hangingPunct="1">
              <a:defRPr/>
            </a:pPr>
            <a:r>
              <a:rPr lang="en-US" dirty="0"/>
              <a:t>Captain Proton’s rocket pack provides 800,000 J of work to propel him from resting on his ship which is near the earth to 50 m above it.  Captain Proton’s mass is 90 kg.  What is his final velocity?</a:t>
            </a:r>
          </a:p>
          <a:p>
            <a:pPr eaLnBrk="1" hangingPunct="1">
              <a:defRPr/>
            </a:pPr>
            <a:endParaRPr lang="en-US" dirty="0"/>
          </a:p>
          <a:p>
            <a:pPr eaLnBrk="1" hangingPunct="1">
              <a:defRPr/>
            </a:pPr>
            <a:r>
              <a:rPr lang="en-US" i="1" dirty="0"/>
              <a:t>v</a:t>
            </a:r>
            <a:r>
              <a:rPr lang="en-US" dirty="0"/>
              <a:t> = 130 m/s</a:t>
            </a:r>
          </a:p>
        </p:txBody>
      </p:sp>
      <p:pic>
        <p:nvPicPr>
          <p:cNvPr id="51204" name="Picture 4" descr="captain pro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4120928"/>
            <a:ext cx="4320467"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36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6-04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normAutofit/>
          </a:bodyPr>
          <a:lstStyle/>
          <a:p>
            <a:r>
              <a:rPr lang="en-US" dirty="0"/>
              <a:t>How much work do you do while you convert energy into solutions.</a:t>
            </a:r>
          </a:p>
          <a:p>
            <a:endParaRPr lang="en-US" dirty="0"/>
          </a:p>
          <a:p>
            <a:r>
              <a:rPr lang="en-US" dirty="0"/>
              <a:t>Read </a:t>
            </a:r>
          </a:p>
          <a:p>
            <a:pPr lvl="1"/>
            <a:r>
              <a:rPr lang="en-US" dirty="0"/>
              <a:t>OpenStax College Physics 2e 9.5</a:t>
            </a:r>
          </a:p>
          <a:p>
            <a:pPr lvl="1"/>
            <a:r>
              <a:rPr lang="en-US" dirty="0"/>
              <a:t>OR</a:t>
            </a:r>
          </a:p>
          <a:p>
            <a:pPr lvl="1"/>
            <a:r>
              <a:rPr lang="en-US" dirty="0"/>
              <a:t>OpenStax High School Physics 9.3</a:t>
            </a:r>
          </a:p>
        </p:txBody>
      </p:sp>
    </p:spTree>
    <p:extLst>
      <p:ext uri="{BB962C8B-B14F-4D97-AF65-F5344CB8AC3E}">
        <p14:creationId xmlns:p14="http://schemas.microsoft.com/office/powerpoint/2010/main" val="259932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F3D2-86D8-40C1-A441-3B0C577C027E}"/>
              </a:ext>
            </a:extLst>
          </p:cNvPr>
          <p:cNvSpPr>
            <a:spLocks noGrp="1"/>
          </p:cNvSpPr>
          <p:nvPr>
            <p:ph type="title"/>
          </p:nvPr>
        </p:nvSpPr>
        <p:spPr>
          <a:xfrm>
            <a:off x="9063789" y="-1"/>
            <a:ext cx="3128210" cy="4607170"/>
          </a:xfrm>
        </p:spPr>
        <p:txBody>
          <a:bodyPr/>
          <a:lstStyle/>
          <a:p>
            <a:r>
              <a:rPr lang="en-US" dirty="0"/>
              <a:t>6-05 Simple Machines</a:t>
            </a:r>
          </a:p>
        </p:txBody>
      </p:sp>
      <p:sp>
        <p:nvSpPr>
          <p:cNvPr id="3" name="Text Placeholder 2">
            <a:extLst>
              <a:ext uri="{FF2B5EF4-FFF2-40B4-BE49-F238E27FC236}">
                <a16:creationId xmlns:a16="http://schemas.microsoft.com/office/drawing/2014/main" id="{0B767EEA-0161-4DE1-8C6D-40900EBAD5C4}"/>
              </a:ext>
            </a:extLst>
          </p:cNvPr>
          <p:cNvSpPr>
            <a:spLocks noGrp="1"/>
          </p:cNvSpPr>
          <p:nvPr>
            <p:ph type="body" idx="1"/>
          </p:nvPr>
        </p:nvSpPr>
        <p:spPr/>
        <p:txBody>
          <a:bodyPr/>
          <a:lstStyle/>
          <a:p>
            <a:r>
              <a:rPr lang="en-US" dirty="0"/>
              <a:t>In this lesson you will…</a:t>
            </a:r>
          </a:p>
          <a:p>
            <a:pPr marL="285750" indent="-285750">
              <a:buFont typeface="Arial" panose="020B0604020202020204" pitchFamily="34" charset="0"/>
              <a:buChar char="•"/>
            </a:pPr>
            <a:r>
              <a:rPr lang="en-US" dirty="0"/>
              <a:t>Solve problems involving simple machines.</a:t>
            </a:r>
          </a:p>
        </p:txBody>
      </p:sp>
    </p:spTree>
    <p:extLst>
      <p:ext uri="{BB962C8B-B14F-4D97-AF65-F5344CB8AC3E}">
        <p14:creationId xmlns:p14="http://schemas.microsoft.com/office/powerpoint/2010/main" val="2051816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203E-E877-42EC-99E5-83AB9384371B}"/>
              </a:ext>
            </a:extLst>
          </p:cNvPr>
          <p:cNvSpPr>
            <a:spLocks noGrp="1"/>
          </p:cNvSpPr>
          <p:nvPr>
            <p:ph type="title"/>
          </p:nvPr>
        </p:nvSpPr>
        <p:spPr/>
        <p:txBody>
          <a:bodyPr/>
          <a:lstStyle/>
          <a:p>
            <a:r>
              <a:rPr lang="en-US" dirty="0"/>
              <a:t>6-05 Simple Machines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93DBD6-6865-47BC-95A7-A791A0D712FD}"/>
                  </a:ext>
                </a:extLst>
              </p:cNvPr>
              <p:cNvSpPr>
                <a:spLocks noGrp="1"/>
              </p:cNvSpPr>
              <p:nvPr>
                <p:ph idx="1"/>
              </p:nvPr>
            </p:nvSpPr>
            <p:spPr/>
            <p:txBody>
              <a:bodyPr/>
              <a:lstStyle/>
              <a:p>
                <a:r>
                  <a:rPr lang="en-US" dirty="0"/>
                  <a:t>Simple Machines</a:t>
                </a:r>
              </a:p>
              <a:p>
                <a:pPr lvl="1"/>
                <a:r>
                  <a:rPr lang="en-US" dirty="0"/>
                  <a:t>Make work easier</a:t>
                </a:r>
              </a:p>
              <a:p>
                <a:pPr lvl="1"/>
                <a:r>
                  <a:rPr lang="en-US" dirty="0"/>
                  <a:t>Do not change the amount of work done</a:t>
                </a:r>
              </a:p>
              <a:p>
                <a:pPr lvl="1"/>
                <a:r>
                  <a:rPr lang="en-US" dirty="0"/>
                  <a:t>Do change the force required to do work</a:t>
                </a:r>
              </a:p>
              <a:p>
                <a:pPr lvl="2"/>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en-US" dirty="0"/>
              </a:p>
              <a:p>
                <a:pPr lvl="1"/>
                <a:r>
                  <a:rPr lang="en-US" dirty="0"/>
                  <a:t>If work stays constant</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a14:m>
                <a:endParaRPr lang="en-US" b="0" dirty="0"/>
              </a:p>
              <a:p>
                <a:pPr lvl="1"/>
                <a:r>
                  <a:rPr lang="en-US" dirty="0"/>
                  <a:t>Less force means move over more distance</a:t>
                </a:r>
              </a:p>
            </p:txBody>
          </p:sp>
        </mc:Choice>
        <mc:Fallback xmlns="">
          <p:sp>
            <p:nvSpPr>
              <p:cNvPr id="3" name="Content Placeholder 2">
                <a:extLst>
                  <a:ext uri="{FF2B5EF4-FFF2-40B4-BE49-F238E27FC236}">
                    <a16:creationId xmlns:a16="http://schemas.microsoft.com/office/drawing/2014/main" id="{8693DBD6-6865-47BC-95A7-A791A0D712F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619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C795-82EC-488F-A2B7-C653E0865CEF}"/>
              </a:ext>
            </a:extLst>
          </p:cNvPr>
          <p:cNvSpPr>
            <a:spLocks noGrp="1"/>
          </p:cNvSpPr>
          <p:nvPr>
            <p:ph type="title"/>
          </p:nvPr>
        </p:nvSpPr>
        <p:spPr/>
        <p:txBody>
          <a:bodyPr/>
          <a:lstStyle/>
          <a:p>
            <a:r>
              <a:rPr lang="en-US" dirty="0"/>
              <a:t>6-05 Simple Machines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F1B297-BCF0-4135-A187-399E64FFB4B3}"/>
                  </a:ext>
                </a:extLst>
              </p:cNvPr>
              <p:cNvSpPr>
                <a:spLocks noGrp="1"/>
              </p:cNvSpPr>
              <p:nvPr>
                <p:ph idx="1"/>
              </p:nvPr>
            </p:nvSpPr>
            <p:spPr/>
            <p:txBody>
              <a:bodyPr/>
              <a:lstStyle/>
              <a:p>
                <a:r>
                  <a:rPr lang="en-US" dirty="0"/>
                  <a:t>Mechanical Advantage</a:t>
                </a:r>
              </a:p>
              <a:p>
                <a:pPr lvl="1"/>
                <a:r>
                  <a:rPr lang="en-US" dirty="0"/>
                  <a:t>The ratio of how much the simple machine multiplies the effort force (</a:t>
                </a:r>
                <a:r>
                  <a:rPr lang="en-US" i="1" dirty="0"/>
                  <a:t>F</a:t>
                </a:r>
                <a:r>
                  <a:rPr lang="en-US" i="1" baseline="-25000" dirty="0"/>
                  <a:t>e</a:t>
                </a:r>
                <a:r>
                  <a:rPr lang="en-US" dirty="0"/>
                  <a:t>) into the resistance force (</a:t>
                </a:r>
                <a:r>
                  <a:rPr lang="en-US" i="1" dirty="0"/>
                  <a:t>F</a:t>
                </a:r>
                <a:r>
                  <a:rPr lang="en-US" i="1" baseline="-25000" dirty="0"/>
                  <a:t>r</a:t>
                </a:r>
                <a:r>
                  <a:rPr lang="en-US" dirty="0"/>
                  <a:t>) required force to do work</a:t>
                </a:r>
              </a:p>
              <a:p>
                <a:pPr lvl="2"/>
                <a14:m>
                  <m:oMath xmlns:m="http://schemas.openxmlformats.org/officeDocument/2006/math">
                    <m:r>
                      <a:rPr lang="en-US" b="0" i="1" smtClean="0">
                        <a:latin typeface="Cambria Math" panose="02040503050406030204" pitchFamily="18" charset="0"/>
                      </a:rPr>
                      <m:t>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oMath>
                </a14:m>
                <a:endParaRPr lang="en-US" dirty="0"/>
              </a:p>
              <a:p>
                <a:pPr lvl="1"/>
                <a:r>
                  <a:rPr lang="en-US" dirty="0"/>
                  <a:t>Because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𝑟</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𝑟</m:t>
                        </m:r>
                      </m:sub>
                    </m:sSub>
                  </m:oMath>
                </a14:m>
                <a:endParaRPr lang="en-US" dirty="0"/>
              </a:p>
              <a:p>
                <a:pPr lvl="1"/>
                <a:r>
                  <a:rPr lang="en-US" dirty="0"/>
                  <a:t>Ideal Mechanical Advantage</a:t>
                </a:r>
              </a:p>
              <a:p>
                <a:pPr lvl="2"/>
                <a14:m>
                  <m:oMath xmlns:m="http://schemas.openxmlformats.org/officeDocument/2006/math">
                    <m:r>
                      <a:rPr lang="en-US" b="0" i="1" smtClean="0">
                        <a:latin typeface="Cambria Math" panose="02040503050406030204" pitchFamily="18" charset="0"/>
                      </a:rPr>
                      <m:t>𝐼𝑀𝐴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𝑒</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𝑟</m:t>
                            </m:r>
                          </m:sub>
                        </m:sSub>
                      </m:den>
                    </m:f>
                  </m:oMath>
                </a14:m>
                <a:endParaRPr lang="en-US" dirty="0"/>
              </a:p>
            </p:txBody>
          </p:sp>
        </mc:Choice>
        <mc:Fallback xmlns="">
          <p:sp>
            <p:nvSpPr>
              <p:cNvPr id="3" name="Content Placeholder 2">
                <a:extLst>
                  <a:ext uri="{FF2B5EF4-FFF2-40B4-BE49-F238E27FC236}">
                    <a16:creationId xmlns:a16="http://schemas.microsoft.com/office/drawing/2014/main" id="{45F1B297-BCF0-4135-A187-399E64FFB4B3}"/>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88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1E64E8A-6201-4CD5-B7A8-AEB7BBCF7004}"/>
              </a:ext>
            </a:extLst>
          </p:cNvPr>
          <p:cNvSpPr>
            <a:spLocks noGrp="1"/>
          </p:cNvSpPr>
          <p:nvPr>
            <p:ph type="title"/>
          </p:nvPr>
        </p:nvSpPr>
        <p:spPr/>
        <p:txBody>
          <a:bodyPr/>
          <a:lstStyle/>
          <a:p>
            <a:r>
              <a:rPr lang="en-US" dirty="0"/>
              <a:t>6-05 Simple Machines</a:t>
            </a:r>
          </a:p>
        </p:txBody>
      </p:sp>
      <p:pic>
        <p:nvPicPr>
          <p:cNvPr id="12" name="Google Shape;94;p14" descr="Two diagrams are shown side by side. The diagram on the left shows a drawing of a hand pulling a mail out of wood using a lever. The diagram on the right shows an illustration of a lever and a fulcrum. The fulcrum is closer to the left side of the lever than the right side. The distance of the left side of the lever is labeled L subscript r and the distance of the right side is labeled L subscript e. A force vector is pointing down on the left side and is labeled F subscript r, and a force vector is pointing down on the right side and is labeled F subscript e. The equation IMA equals L subscript e over L subscript r is also shown.">
            <a:extLst>
              <a:ext uri="{FF2B5EF4-FFF2-40B4-BE49-F238E27FC236}">
                <a16:creationId xmlns:a16="http://schemas.microsoft.com/office/drawing/2014/main" id="{6C3EB4B1-CB3B-4792-9BDD-E551354FE0D6}"/>
              </a:ext>
            </a:extLst>
          </p:cNvPr>
          <p:cNvPicPr preferRelativeResize="0">
            <a:picLocks noGrp="1"/>
          </p:cNvPicPr>
          <p:nvPr>
            <p:ph sz="half" idx="1"/>
          </p:nvPr>
        </p:nvPicPr>
        <p:blipFill rotWithShape="1">
          <a:blip r:embed="rId2">
            <a:alphaModFix/>
          </a:blip>
          <a:stretch/>
        </p:blipFill>
        <p:spPr>
          <a:xfrm>
            <a:off x="0" y="2671079"/>
            <a:ext cx="6003925" cy="2096868"/>
          </a:xfrm>
          <a:prstGeom prst="rect">
            <a:avLst/>
          </a:prstGeom>
          <a:noFill/>
          <a:ln>
            <a:noFill/>
          </a:ln>
        </p:spPr>
      </p:pic>
      <p:sp>
        <p:nvSpPr>
          <p:cNvPr id="8" name="Text Placeholder 7">
            <a:extLst>
              <a:ext uri="{FF2B5EF4-FFF2-40B4-BE49-F238E27FC236}">
                <a16:creationId xmlns:a16="http://schemas.microsoft.com/office/drawing/2014/main" id="{147D5563-F87D-4E42-B48D-A1832ABDDCB0}"/>
              </a:ext>
            </a:extLst>
          </p:cNvPr>
          <p:cNvSpPr>
            <a:spLocks noGrp="1"/>
          </p:cNvSpPr>
          <p:nvPr>
            <p:ph sz="half" idx="2"/>
          </p:nvPr>
        </p:nvSpPr>
        <p:spPr/>
        <p:txBody>
          <a:bodyPr/>
          <a:lstStyle/>
          <a:p>
            <a:r>
              <a:rPr lang="en-US" dirty="0"/>
              <a:t>Lever</a:t>
            </a:r>
          </a:p>
          <a:p>
            <a:endParaRPr lang="en-US" dirty="0"/>
          </a:p>
          <a:p>
            <a:pPr lvl="1"/>
            <a:r>
              <a:rPr lang="en-US" dirty="0"/>
              <a:t>The rotation point is called the fulcrum</a:t>
            </a:r>
          </a:p>
          <a:p>
            <a:pPr lvl="1"/>
            <a:endParaRPr lang="en-US" dirty="0"/>
          </a:p>
          <a:p>
            <a:pPr lvl="1"/>
            <a:endParaRPr lang="en-US" dirty="0"/>
          </a:p>
        </p:txBody>
      </p:sp>
    </p:spTree>
    <p:extLst>
      <p:ext uri="{BB962C8B-B14F-4D97-AF65-F5344CB8AC3E}">
        <p14:creationId xmlns:p14="http://schemas.microsoft.com/office/powerpoint/2010/main" val="28403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7E09-A37F-4E58-9564-2C977356A61E}"/>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CB758201-22DE-465B-B057-24BA7ADBB335}"/>
              </a:ext>
            </a:extLst>
          </p:cNvPr>
          <p:cNvSpPr>
            <a:spLocks noGrp="1"/>
          </p:cNvSpPr>
          <p:nvPr>
            <p:ph sz="half" idx="1"/>
          </p:nvPr>
        </p:nvSpPr>
        <p:spPr/>
        <p:txBody>
          <a:bodyPr>
            <a:normAutofit lnSpcReduction="10000"/>
          </a:bodyPr>
          <a:lstStyle/>
          <a:p>
            <a:r>
              <a:rPr lang="en-US" dirty="0"/>
              <a:t>Wheel and Axle</a:t>
            </a:r>
          </a:p>
          <a:p>
            <a:endParaRPr lang="en-US" dirty="0"/>
          </a:p>
          <a:p>
            <a:pPr lvl="1"/>
            <a:r>
              <a:rPr lang="en-US" dirty="0"/>
              <a:t>Actually a lever where effort arm can rotate completely around the fulcrum</a:t>
            </a:r>
          </a:p>
          <a:p>
            <a:endParaRPr lang="en-US" dirty="0"/>
          </a:p>
          <a:p>
            <a:r>
              <a:rPr lang="en-US" i="1" dirty="0"/>
              <a:t>d</a:t>
            </a:r>
            <a:r>
              <a:rPr lang="en-US" i="1" baseline="-25000" dirty="0"/>
              <a:t>e</a:t>
            </a:r>
            <a:r>
              <a:rPr lang="en-US" dirty="0"/>
              <a:t> is the radius of the wheel </a:t>
            </a:r>
            <a:r>
              <a:rPr lang="en-US" i="1" dirty="0"/>
              <a:t>R</a:t>
            </a:r>
            <a:endParaRPr lang="en-US" dirty="0"/>
          </a:p>
          <a:p>
            <a:endParaRPr lang="en-US" i="1" dirty="0"/>
          </a:p>
          <a:p>
            <a:r>
              <a:rPr lang="en-US" i="1" dirty="0" err="1"/>
              <a:t>d</a:t>
            </a:r>
            <a:r>
              <a:rPr lang="en-US" i="1" baseline="-25000" dirty="0" err="1"/>
              <a:t>r</a:t>
            </a:r>
            <a:r>
              <a:rPr lang="en-US" dirty="0"/>
              <a:t> is the radius of the axle </a:t>
            </a:r>
            <a:r>
              <a:rPr lang="en-US" i="1" dirty="0"/>
              <a:t>r</a:t>
            </a:r>
            <a:endParaRPr lang="en-US" i="1" baseline="-25000" dirty="0"/>
          </a:p>
        </p:txBody>
      </p:sp>
      <p:pic>
        <p:nvPicPr>
          <p:cNvPr id="5" name="Google Shape;101;p15" descr="A diagram of a wheel is shown. The equation IMA equals capital R over lowercase r. A small grey circle is inside a larger blue circle. An arrow labeled lowercase r points from the center of the smaller circle to its edge. An arrow labeled capital R points from the center of the smaller circle to the edge of the larger circle. A mass is attached to the smaller circle and has a force vector, F subscript r, pointing downward from it. Another force vector, F subscript e, points downward and to the right from the edge of the larger circle.">
            <a:extLst>
              <a:ext uri="{FF2B5EF4-FFF2-40B4-BE49-F238E27FC236}">
                <a16:creationId xmlns:a16="http://schemas.microsoft.com/office/drawing/2014/main" id="{EB62CD79-5D27-4253-B448-A8FFFDD724F6}"/>
              </a:ext>
            </a:extLst>
          </p:cNvPr>
          <p:cNvPicPr preferRelativeResize="0">
            <a:picLocks noGrp="1"/>
          </p:cNvPicPr>
          <p:nvPr>
            <p:ph sz="half" idx="2"/>
          </p:nvPr>
        </p:nvPicPr>
        <p:blipFill rotWithShape="1">
          <a:blip r:embed="rId2">
            <a:alphaModFix/>
          </a:blip>
          <a:srcRect t="-779" b="-778"/>
          <a:stretch/>
        </p:blipFill>
        <p:spPr>
          <a:xfrm>
            <a:off x="6997700" y="1143000"/>
            <a:ext cx="4533899" cy="5326079"/>
          </a:xfrm>
          <a:prstGeom prst="rect">
            <a:avLst/>
          </a:prstGeom>
          <a:noFill/>
          <a:ln>
            <a:noFill/>
          </a:ln>
        </p:spPr>
      </p:pic>
    </p:spTree>
    <p:extLst>
      <p:ext uri="{BB962C8B-B14F-4D97-AF65-F5344CB8AC3E}">
        <p14:creationId xmlns:p14="http://schemas.microsoft.com/office/powerpoint/2010/main" val="28170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B3AB26-05CC-4103-8047-27A17AD4B35A}"/>
              </a:ext>
            </a:extLst>
          </p:cNvPr>
          <p:cNvSpPr>
            <a:spLocks noGrp="1"/>
          </p:cNvSpPr>
          <p:nvPr>
            <p:ph type="title"/>
          </p:nvPr>
        </p:nvSpPr>
        <p:spPr/>
        <p:txBody>
          <a:bodyPr/>
          <a:lstStyle/>
          <a:p>
            <a:r>
              <a:rPr lang="en-US" dirty="0"/>
              <a:t>6-05 Simple Machines</a:t>
            </a:r>
          </a:p>
        </p:txBody>
      </p:sp>
      <p:sp>
        <p:nvSpPr>
          <p:cNvPr id="6" name="Text Placeholder 5">
            <a:extLst>
              <a:ext uri="{FF2B5EF4-FFF2-40B4-BE49-F238E27FC236}">
                <a16:creationId xmlns:a16="http://schemas.microsoft.com/office/drawing/2014/main" id="{DF78054D-5865-4471-B47B-55226750651A}"/>
              </a:ext>
            </a:extLst>
          </p:cNvPr>
          <p:cNvSpPr>
            <a:spLocks noGrp="1"/>
          </p:cNvSpPr>
          <p:nvPr>
            <p:ph type="body" idx="1"/>
          </p:nvPr>
        </p:nvSpPr>
        <p:spPr/>
        <p:txBody>
          <a:bodyPr/>
          <a:lstStyle/>
          <a:p>
            <a:r>
              <a:rPr lang="en-US" dirty="0"/>
              <a:t>Inclined Plane</a:t>
            </a:r>
          </a:p>
        </p:txBody>
      </p:sp>
      <p:sp>
        <p:nvSpPr>
          <p:cNvPr id="7" name="Content Placeholder 6">
            <a:extLst>
              <a:ext uri="{FF2B5EF4-FFF2-40B4-BE49-F238E27FC236}">
                <a16:creationId xmlns:a16="http://schemas.microsoft.com/office/drawing/2014/main" id="{42228082-12EC-4A92-A2B5-450980318761}"/>
              </a:ext>
            </a:extLst>
          </p:cNvPr>
          <p:cNvSpPr>
            <a:spLocks noGrp="1"/>
          </p:cNvSpPr>
          <p:nvPr>
            <p:ph sz="half" idx="2"/>
          </p:nvPr>
        </p:nvSpPr>
        <p:spPr/>
        <p:txBody>
          <a:bodyPr/>
          <a:lstStyle/>
          <a:p>
            <a:r>
              <a:rPr lang="en-US" dirty="0"/>
              <a:t>Sloped surface such as a ramp</a:t>
            </a:r>
          </a:p>
          <a:p>
            <a:r>
              <a:rPr lang="en-US" i="1" dirty="0"/>
              <a:t>d</a:t>
            </a:r>
            <a:r>
              <a:rPr lang="en-US" i="1" baseline="-25000" dirty="0"/>
              <a:t>e</a:t>
            </a:r>
            <a:r>
              <a:rPr lang="en-US" dirty="0"/>
              <a:t> = Length</a:t>
            </a:r>
          </a:p>
          <a:p>
            <a:r>
              <a:rPr lang="en-US" i="1" dirty="0" err="1"/>
              <a:t>d</a:t>
            </a:r>
            <a:r>
              <a:rPr lang="en-US" i="1" baseline="-25000" dirty="0" err="1"/>
              <a:t>r</a:t>
            </a:r>
            <a:r>
              <a:rPr lang="en-US" dirty="0"/>
              <a:t> = height</a:t>
            </a:r>
          </a:p>
        </p:txBody>
      </p:sp>
      <p:sp>
        <p:nvSpPr>
          <p:cNvPr id="8" name="Text Placeholder 7">
            <a:extLst>
              <a:ext uri="{FF2B5EF4-FFF2-40B4-BE49-F238E27FC236}">
                <a16:creationId xmlns:a16="http://schemas.microsoft.com/office/drawing/2014/main" id="{B6A88C76-6B4B-4217-9EBB-E58149E1F2C8}"/>
              </a:ext>
            </a:extLst>
          </p:cNvPr>
          <p:cNvSpPr>
            <a:spLocks noGrp="1"/>
          </p:cNvSpPr>
          <p:nvPr>
            <p:ph type="body" sz="quarter" idx="3"/>
          </p:nvPr>
        </p:nvSpPr>
        <p:spPr/>
        <p:txBody>
          <a:bodyPr/>
          <a:lstStyle/>
          <a:p>
            <a:r>
              <a:rPr lang="en-US" dirty="0"/>
              <a:t>Wedge</a:t>
            </a:r>
          </a:p>
        </p:txBody>
      </p:sp>
      <p:sp>
        <p:nvSpPr>
          <p:cNvPr id="9" name="Content Placeholder 8">
            <a:extLst>
              <a:ext uri="{FF2B5EF4-FFF2-40B4-BE49-F238E27FC236}">
                <a16:creationId xmlns:a16="http://schemas.microsoft.com/office/drawing/2014/main" id="{0476F140-32DC-4FD5-96AC-010879C34A67}"/>
              </a:ext>
            </a:extLst>
          </p:cNvPr>
          <p:cNvSpPr>
            <a:spLocks noGrp="1"/>
          </p:cNvSpPr>
          <p:nvPr>
            <p:ph sz="quarter" idx="4"/>
          </p:nvPr>
        </p:nvSpPr>
        <p:spPr/>
        <p:txBody>
          <a:bodyPr/>
          <a:lstStyle/>
          <a:p>
            <a:r>
              <a:rPr lang="en-US" dirty="0"/>
              <a:t>Two inclined planes put together</a:t>
            </a:r>
          </a:p>
          <a:p>
            <a:r>
              <a:rPr lang="en-US" i="1" dirty="0"/>
              <a:t>d</a:t>
            </a:r>
            <a:r>
              <a:rPr lang="en-US" i="1" baseline="-25000" dirty="0"/>
              <a:t>e</a:t>
            </a:r>
            <a:r>
              <a:rPr lang="en-US" dirty="0"/>
              <a:t> = Length</a:t>
            </a:r>
          </a:p>
          <a:p>
            <a:r>
              <a:rPr lang="en-US" i="1" dirty="0" err="1"/>
              <a:t>d</a:t>
            </a:r>
            <a:r>
              <a:rPr lang="en-US" i="1" baseline="-25000" dirty="0" err="1"/>
              <a:t>r</a:t>
            </a:r>
            <a:r>
              <a:rPr lang="en-US" dirty="0"/>
              <a:t> = thickness</a:t>
            </a:r>
          </a:p>
          <a:p>
            <a:endParaRPr lang="en-US" dirty="0"/>
          </a:p>
        </p:txBody>
      </p:sp>
      <p:pic>
        <p:nvPicPr>
          <p:cNvPr id="10" name="Google Shape;108;p16" descr="Two diagrams are shown side-by-side. On the left, an inclined plane is shown. Its horizontal surface distance is labeled L and its height is labeled h. A box is shown on the surface with a force vector that points up the plane. The equation IMA equals L over h is shown. On the right, a wedge is shown. Its horizontal surface distance is labeled L. Its height is labeled t. The equation IMA equals L over t is also shown.">
            <a:extLst>
              <a:ext uri="{FF2B5EF4-FFF2-40B4-BE49-F238E27FC236}">
                <a16:creationId xmlns:a16="http://schemas.microsoft.com/office/drawing/2014/main" id="{B110BC42-1C1B-4211-A1B1-106DF6403F24}"/>
              </a:ext>
            </a:extLst>
          </p:cNvPr>
          <p:cNvPicPr preferRelativeResize="0">
            <a:picLocks noGrp="1"/>
          </p:cNvPicPr>
          <p:nvPr/>
        </p:nvPicPr>
        <p:blipFill rotWithShape="1">
          <a:blip r:embed="rId2">
            <a:alphaModFix/>
          </a:blip>
          <a:srcRect t="40" r="43699" b="-2316"/>
          <a:stretch/>
        </p:blipFill>
        <p:spPr>
          <a:xfrm>
            <a:off x="515143" y="3911600"/>
            <a:ext cx="4539457" cy="2794000"/>
          </a:xfrm>
          <a:prstGeom prst="rect">
            <a:avLst/>
          </a:prstGeom>
          <a:noFill/>
          <a:ln>
            <a:noFill/>
          </a:ln>
        </p:spPr>
      </p:pic>
      <p:pic>
        <p:nvPicPr>
          <p:cNvPr id="11" name="Google Shape;108;p16" descr="Two diagrams are shown side-by-side. On the left, an inclined plane is shown. Its horizontal surface distance is labeled L and its height is labeled h. A box is shown on the surface with a force vector that points up the plane. The equation IMA equals L over h is shown. On the right, a wedge is shown. Its horizontal surface distance is labeled L. Its height is labeled t. The equation IMA equals L over t is also shown.">
            <a:extLst>
              <a:ext uri="{FF2B5EF4-FFF2-40B4-BE49-F238E27FC236}">
                <a16:creationId xmlns:a16="http://schemas.microsoft.com/office/drawing/2014/main" id="{FBCB324C-098E-4266-95F8-2BF4B22F1660}"/>
              </a:ext>
            </a:extLst>
          </p:cNvPr>
          <p:cNvPicPr preferRelativeResize="0">
            <a:picLocks noGrp="1"/>
          </p:cNvPicPr>
          <p:nvPr/>
        </p:nvPicPr>
        <p:blipFill rotWithShape="1">
          <a:blip r:embed="rId2">
            <a:alphaModFix/>
          </a:blip>
          <a:srcRect l="63169" t="258" b="3975"/>
          <a:stretch/>
        </p:blipFill>
        <p:spPr>
          <a:xfrm>
            <a:off x="7454900" y="4089400"/>
            <a:ext cx="2969683" cy="2616200"/>
          </a:xfrm>
          <a:prstGeom prst="rect">
            <a:avLst/>
          </a:prstGeom>
          <a:noFill/>
          <a:ln>
            <a:noFill/>
          </a:ln>
        </p:spPr>
      </p:pic>
    </p:spTree>
    <p:extLst>
      <p:ext uri="{BB962C8B-B14F-4D97-AF65-F5344CB8AC3E}">
        <p14:creationId xmlns:p14="http://schemas.microsoft.com/office/powerpoint/2010/main" val="1242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AB23-F33E-429D-9EA7-F7E6DFD8D218}"/>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91F8A929-8AB5-4FBF-A738-160C239EBE86}"/>
              </a:ext>
            </a:extLst>
          </p:cNvPr>
          <p:cNvSpPr>
            <a:spLocks noGrp="1"/>
          </p:cNvSpPr>
          <p:nvPr>
            <p:ph sz="half" idx="1"/>
          </p:nvPr>
        </p:nvSpPr>
        <p:spPr/>
        <p:txBody>
          <a:bodyPr/>
          <a:lstStyle/>
          <a:p>
            <a:r>
              <a:rPr lang="en-US" dirty="0"/>
              <a:t>Screw</a:t>
            </a:r>
          </a:p>
          <a:p>
            <a:pPr lvl="1"/>
            <a:r>
              <a:rPr lang="en-US" dirty="0"/>
              <a:t>Inclined plane wrapped around a wheel and axle</a:t>
            </a:r>
          </a:p>
          <a:p>
            <a:pPr lvl="1"/>
            <a:r>
              <a:rPr lang="en-US" dirty="0"/>
              <a:t>Lever attached to circular inclined plane</a:t>
            </a:r>
          </a:p>
          <a:p>
            <a:pPr lvl="1"/>
            <a:r>
              <a:rPr lang="en-US" i="1" dirty="0"/>
              <a:t>d</a:t>
            </a:r>
            <a:r>
              <a:rPr lang="en-US" i="1" baseline="-25000" dirty="0"/>
              <a:t>e</a:t>
            </a:r>
            <a:r>
              <a:rPr lang="en-US" dirty="0"/>
              <a:t> = circumference of screwdriver (2</a:t>
            </a:r>
            <a:r>
              <a:rPr lang="el-GR" dirty="0"/>
              <a:t>π</a:t>
            </a:r>
            <a:r>
              <a:rPr lang="en-US" i="1" dirty="0"/>
              <a:t>L</a:t>
            </a:r>
            <a:r>
              <a:rPr lang="en-US" dirty="0"/>
              <a:t>)</a:t>
            </a:r>
          </a:p>
          <a:p>
            <a:pPr lvl="1"/>
            <a:r>
              <a:rPr lang="en-US" i="1" dirty="0" err="1"/>
              <a:t>d</a:t>
            </a:r>
            <a:r>
              <a:rPr lang="en-US" i="1" baseline="-25000" dirty="0" err="1"/>
              <a:t>r</a:t>
            </a:r>
            <a:r>
              <a:rPr lang="en-US" dirty="0"/>
              <a:t> = distance between treads (pitch, </a:t>
            </a:r>
            <a:r>
              <a:rPr lang="en-US" i="1" dirty="0"/>
              <a:t>p</a:t>
            </a:r>
            <a:r>
              <a:rPr lang="en-US" dirty="0"/>
              <a:t>)</a:t>
            </a:r>
          </a:p>
        </p:txBody>
      </p:sp>
      <p:pic>
        <p:nvPicPr>
          <p:cNvPr id="5" name="Google Shape;115;p17" descr="An illustration of a screw is shown. It has a long lever, labeled L. P is pitch, the distance between the threads.">
            <a:extLst>
              <a:ext uri="{FF2B5EF4-FFF2-40B4-BE49-F238E27FC236}">
                <a16:creationId xmlns:a16="http://schemas.microsoft.com/office/drawing/2014/main" id="{0AC32DC7-3911-479D-B737-E7D6909D7DCE}"/>
              </a:ext>
            </a:extLst>
          </p:cNvPr>
          <p:cNvPicPr preferRelativeResize="0">
            <a:picLocks noGrp="1"/>
          </p:cNvPicPr>
          <p:nvPr>
            <p:ph sz="half" idx="2"/>
          </p:nvPr>
        </p:nvPicPr>
        <p:blipFill rotWithShape="1">
          <a:blip r:embed="rId2">
            <a:alphaModFix/>
          </a:blip>
          <a:srcRect l="-297" r="-3310"/>
          <a:stretch/>
        </p:blipFill>
        <p:spPr>
          <a:xfrm>
            <a:off x="6604000" y="1612900"/>
            <a:ext cx="5461000" cy="4622799"/>
          </a:xfrm>
          <a:prstGeom prst="rect">
            <a:avLst/>
          </a:prstGeom>
          <a:noFill/>
          <a:ln>
            <a:noFill/>
          </a:ln>
        </p:spPr>
      </p:pic>
    </p:spTree>
    <p:extLst>
      <p:ext uri="{BB962C8B-B14F-4D97-AF65-F5344CB8AC3E}">
        <p14:creationId xmlns:p14="http://schemas.microsoft.com/office/powerpoint/2010/main" val="32937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9B9F-8AD0-4641-894C-7555556DA6A0}"/>
              </a:ext>
            </a:extLst>
          </p:cNvPr>
          <p:cNvSpPr>
            <a:spLocks noGrp="1"/>
          </p:cNvSpPr>
          <p:nvPr>
            <p:ph type="title"/>
          </p:nvPr>
        </p:nvSpPr>
        <p:spPr/>
        <p:txBody>
          <a:bodyPr/>
          <a:lstStyle/>
          <a:p>
            <a:r>
              <a:rPr lang="en-US" dirty="0"/>
              <a:t>6-05 Simple Machines</a:t>
            </a:r>
          </a:p>
        </p:txBody>
      </p:sp>
      <p:sp>
        <p:nvSpPr>
          <p:cNvPr id="4" name="Content Placeholder 3">
            <a:extLst>
              <a:ext uri="{FF2B5EF4-FFF2-40B4-BE49-F238E27FC236}">
                <a16:creationId xmlns:a16="http://schemas.microsoft.com/office/drawing/2014/main" id="{CE119C91-8DB2-4256-A82F-E1E379332D81}"/>
              </a:ext>
            </a:extLst>
          </p:cNvPr>
          <p:cNvSpPr>
            <a:spLocks noGrp="1"/>
          </p:cNvSpPr>
          <p:nvPr>
            <p:ph sz="half" idx="2"/>
          </p:nvPr>
        </p:nvSpPr>
        <p:spPr>
          <a:xfrm>
            <a:off x="6187415" y="970450"/>
            <a:ext cx="6004585" cy="5887550"/>
          </a:xfrm>
        </p:spPr>
        <p:txBody>
          <a:bodyPr>
            <a:normAutofit fontScale="92500" lnSpcReduction="20000"/>
          </a:bodyPr>
          <a:lstStyle/>
          <a:p>
            <a:r>
              <a:rPr lang="en-US" dirty="0"/>
              <a:t>Pulley</a:t>
            </a:r>
          </a:p>
          <a:p>
            <a:pPr lvl="1"/>
            <a:r>
              <a:rPr lang="en-US" dirty="0"/>
              <a:t>Rope wrapped around a wheel and axle</a:t>
            </a:r>
          </a:p>
          <a:p>
            <a:pPr lvl="2"/>
            <a:r>
              <a:rPr lang="en-US" dirty="0"/>
              <a:t>Which was a lever</a:t>
            </a:r>
          </a:p>
          <a:p>
            <a:pPr lvl="1"/>
            <a:r>
              <a:rPr lang="en-US" i="1" dirty="0"/>
              <a:t>d</a:t>
            </a:r>
            <a:r>
              <a:rPr lang="en-US" i="1" baseline="-25000" dirty="0"/>
              <a:t>e</a:t>
            </a:r>
            <a:r>
              <a:rPr lang="en-US" dirty="0"/>
              <a:t> = distance the rope is pulled</a:t>
            </a:r>
          </a:p>
          <a:p>
            <a:pPr lvl="1"/>
            <a:r>
              <a:rPr lang="en-US" i="1" dirty="0" err="1"/>
              <a:t>d</a:t>
            </a:r>
            <a:r>
              <a:rPr lang="en-US" i="1" baseline="-25000" dirty="0" err="1"/>
              <a:t>r</a:t>
            </a:r>
            <a:r>
              <a:rPr lang="en-US" dirty="0"/>
              <a:t> = distance the weight is lifted</a:t>
            </a:r>
          </a:p>
          <a:p>
            <a:pPr lvl="1"/>
            <a:r>
              <a:rPr lang="en-US" dirty="0"/>
              <a:t>When a 2</a:t>
            </a:r>
            <a:r>
              <a:rPr lang="en-US" baseline="30000" dirty="0"/>
              <a:t>nd</a:t>
            </a:r>
            <a:r>
              <a:rPr lang="en-US" dirty="0"/>
              <a:t> rope supports the weight, then the distance it travels is halved</a:t>
            </a:r>
          </a:p>
          <a:p>
            <a:pPr lvl="1"/>
            <a:r>
              <a:rPr lang="en-US" dirty="0"/>
              <a:t>MA = number of ropes supporting the weight</a:t>
            </a:r>
          </a:p>
        </p:txBody>
      </p:sp>
      <p:pic>
        <p:nvPicPr>
          <p:cNvPr id="5" name="Google Shape;122;p18" descr="Three pulley systems are shown in side-by-side diagrams. The first consists of a single pulley and is shown holding a mass. The mass is labeled with a force vector, F r, that also points downward. Another force vector, F e, is shown pointing downward from the pulley. N equals one is also shown. The second pulley system consists of a single pulley holding a mass. A force vector, F e, points upward from the pulley. N equals two is shown. The last pulley system shows four pulleys holding a mass with a hook. A force vector, F e, points downward from the pulley. N equals four is shown.">
            <a:extLst>
              <a:ext uri="{FF2B5EF4-FFF2-40B4-BE49-F238E27FC236}">
                <a16:creationId xmlns:a16="http://schemas.microsoft.com/office/drawing/2014/main" id="{93D9F318-ACFB-4790-9B22-42AF660955C3}"/>
              </a:ext>
            </a:extLst>
          </p:cNvPr>
          <p:cNvPicPr preferRelativeResize="0">
            <a:picLocks noGrp="1"/>
          </p:cNvPicPr>
          <p:nvPr>
            <p:ph sz="half" idx="1"/>
          </p:nvPr>
        </p:nvPicPr>
        <p:blipFill rotWithShape="1">
          <a:blip r:embed="rId2">
            <a:alphaModFix/>
          </a:blip>
          <a:srcRect l="-246" r="-329"/>
          <a:stretch/>
        </p:blipFill>
        <p:spPr>
          <a:xfrm>
            <a:off x="1" y="1625600"/>
            <a:ext cx="6004584" cy="4305300"/>
          </a:xfrm>
          <a:prstGeom prst="rect">
            <a:avLst/>
          </a:prstGeom>
          <a:noFill/>
          <a:ln>
            <a:noFill/>
          </a:ln>
        </p:spPr>
      </p:pic>
    </p:spTree>
    <p:extLst>
      <p:ext uri="{BB962C8B-B14F-4D97-AF65-F5344CB8AC3E}">
        <p14:creationId xmlns:p14="http://schemas.microsoft.com/office/powerpoint/2010/main" val="13588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6-01 Work and Power</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92500" lnSpcReduction="10000"/>
              </a:bodyPr>
              <a:lstStyle/>
              <a:p>
                <a:r>
                  <a:rPr lang="en-US" sz="3200" dirty="0"/>
                  <a:t>Work</a:t>
                </a:r>
              </a:p>
              <a:p>
                <a:pPr lvl="1"/>
                <a:r>
                  <a:rPr lang="en-US" sz="3200" dirty="0"/>
                  <a:t>Depends on the force and the distance the force moves the object.</a:t>
                </a:r>
              </a:p>
              <a:p>
                <a:pPr lvl="1"/>
                <a:r>
                  <a:rPr lang="en-US" sz="3200" dirty="0"/>
                  <a:t>Want the force in the direction of the distance</a:t>
                </a:r>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𝑊</m:t>
                      </m:r>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𝐹</m:t>
                          </m:r>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𝑑</m:t>
                          </m:r>
                        </m:e>
                      </m:acc>
                    </m:oMath>
                  </m:oMathPara>
                </a14:m>
                <a:endParaRPr lang="en-US" sz="3200" dirty="0"/>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𝑊</m:t>
                      </m:r>
                      <m:r>
                        <a:rPr lang="en-US" sz="3200" i="1">
                          <a:latin typeface="Cambria Math" panose="02040503050406030204" pitchFamily="18" charset="0"/>
                        </a:rPr>
                        <m:t>=</m:t>
                      </m:r>
                      <m:r>
                        <a:rPr lang="en-US" sz="3200" i="1">
                          <a:latin typeface="Cambria Math" panose="02040503050406030204" pitchFamily="18" charset="0"/>
                        </a:rPr>
                        <m:t>𝐹𝑑</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cos</m:t>
                          </m:r>
                        </m:fName>
                        <m:e>
                          <m:r>
                            <a:rPr lang="en-US" sz="3200" i="1">
                              <a:latin typeface="Cambria Math" panose="02040503050406030204" pitchFamily="18" charset="0"/>
                            </a:rPr>
                            <m:t>𝜃</m:t>
                          </m:r>
                        </m:e>
                      </m:func>
                    </m:oMath>
                  </m:oMathPara>
                </a14:m>
                <a:endParaRPr lang="en-US" sz="3200" dirty="0"/>
              </a:p>
              <a:p>
                <a:r>
                  <a:rPr lang="en-US" sz="3200" dirty="0"/>
                  <a:t>Unit: </a:t>
                </a:r>
                <a14:m>
                  <m:oMath xmlns:m="http://schemas.openxmlformats.org/officeDocument/2006/math">
                    <m:r>
                      <a:rPr lang="en-US" sz="3200" i="1">
                        <a:latin typeface="Cambria Math" panose="02040503050406030204" pitchFamily="18" charset="0"/>
                      </a:rPr>
                      <m:t>𝑁</m:t>
                    </m:r>
                    <m:r>
                      <a:rPr lang="en-US" sz="3200" i="1">
                        <a:latin typeface="Cambria Math" panose="02040503050406030204" pitchFamily="18" charset="0"/>
                      </a:rPr>
                      <m:t>⋅</m:t>
                    </m:r>
                    <m:r>
                      <a:rPr lang="en-US" sz="3200" i="1">
                        <a:latin typeface="Cambria Math" panose="02040503050406030204" pitchFamily="18" charset="0"/>
                      </a:rPr>
                      <m:t>𝑚</m:t>
                    </m:r>
                    <m:r>
                      <a:rPr lang="en-US" sz="3200" i="1">
                        <a:latin typeface="Cambria Math" panose="02040503050406030204" pitchFamily="18" charset="0"/>
                      </a:rPr>
                      <m:t>=</m:t>
                    </m:r>
                    <m:r>
                      <a:rPr lang="en-US" sz="3200" i="1">
                        <a:latin typeface="Cambria Math" panose="02040503050406030204" pitchFamily="18" charset="0"/>
                      </a:rPr>
                      <m:t>𝐽</m:t>
                    </m:r>
                  </m:oMath>
                </a14:m>
                <a:r>
                  <a:rPr lang="en-US" sz="3200" dirty="0"/>
                  <a:t> (Joule) (Scalar)</a:t>
                </a:r>
              </a:p>
              <a:p>
                <a:r>
                  <a:rPr lang="en-US" sz="3200" dirty="0"/>
                  <a:t>Watch </a:t>
                </a:r>
                <a:r>
                  <a:rPr lang="en-US" sz="3200" dirty="0">
                    <a:hlinkClick r:id="rId3" action="ppaction://hlinkfile"/>
                  </a:rPr>
                  <a:t>Eureka! 08</a:t>
                </a:r>
                <a:endParaRPr lang="en-US" sz="32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4"/>
                <a:stretch>
                  <a:fillRect/>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r="29649" b="73468"/>
          <a:stretch/>
        </p:blipFill>
        <p:spPr bwMode="auto">
          <a:xfrm>
            <a:off x="6320590" y="1930931"/>
            <a:ext cx="5871410" cy="3535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4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CFE0A-19EA-C611-B391-D4BD9B518533}"/>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E906756C-A675-F06B-57EB-BAC57EBB6B64}"/>
              </a:ext>
            </a:extLst>
          </p:cNvPr>
          <p:cNvSpPr>
            <a:spLocks noGrp="1"/>
          </p:cNvSpPr>
          <p:nvPr>
            <p:ph sz="half" idx="1"/>
          </p:nvPr>
        </p:nvSpPr>
        <p:spPr/>
        <p:txBody>
          <a:bodyPr/>
          <a:lstStyle/>
          <a:p>
            <a:r>
              <a:rPr lang="en-US" dirty="0"/>
              <a:t>Find the ideal mechanical advantage of a ramp of length 10 m and height 3 m. </a:t>
            </a:r>
          </a:p>
        </p:txBody>
      </p:sp>
      <p:sp>
        <p:nvSpPr>
          <p:cNvPr id="5" name="Content Placeholder 4">
            <a:extLst>
              <a:ext uri="{FF2B5EF4-FFF2-40B4-BE49-F238E27FC236}">
                <a16:creationId xmlns:a16="http://schemas.microsoft.com/office/drawing/2014/main" id="{F22B0B2F-F91A-88F6-A849-4AD70C341BDF}"/>
              </a:ext>
            </a:extLst>
          </p:cNvPr>
          <p:cNvSpPr>
            <a:spLocks noGrp="1"/>
          </p:cNvSpPr>
          <p:nvPr>
            <p:ph sz="half" idx="2"/>
          </p:nvPr>
        </p:nvSpPr>
        <p:spPr/>
        <p:txBody>
          <a:bodyPr/>
          <a:lstStyle/>
          <a:p>
            <a:r>
              <a:rPr lang="en-US" dirty="0"/>
              <a:t>Find the ideal mechanical advantage of a 3 m lever whose fulcrum is 50 cm from one end with the load.</a:t>
            </a:r>
          </a:p>
        </p:txBody>
      </p:sp>
    </p:spTree>
    <p:extLst>
      <p:ext uri="{BB962C8B-B14F-4D97-AF65-F5344CB8AC3E}">
        <p14:creationId xmlns:p14="http://schemas.microsoft.com/office/powerpoint/2010/main" val="27561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B59F-562A-3F92-8798-7FA454D8A2B7}"/>
              </a:ext>
            </a:extLst>
          </p:cNvPr>
          <p:cNvSpPr>
            <a:spLocks noGrp="1"/>
          </p:cNvSpPr>
          <p:nvPr>
            <p:ph type="title"/>
          </p:nvPr>
        </p:nvSpPr>
        <p:spPr/>
        <p:txBody>
          <a:bodyPr/>
          <a:lstStyle/>
          <a:p>
            <a:r>
              <a:rPr lang="en-US" dirty="0"/>
              <a:t>6-05 Simple Machines</a:t>
            </a:r>
          </a:p>
        </p:txBody>
      </p:sp>
      <p:sp>
        <p:nvSpPr>
          <p:cNvPr id="3" name="Content Placeholder 2">
            <a:extLst>
              <a:ext uri="{FF2B5EF4-FFF2-40B4-BE49-F238E27FC236}">
                <a16:creationId xmlns:a16="http://schemas.microsoft.com/office/drawing/2014/main" id="{9BF9448B-5F54-04CD-AD49-5E3ADAA5E21D}"/>
              </a:ext>
            </a:extLst>
          </p:cNvPr>
          <p:cNvSpPr>
            <a:spLocks noGrp="1"/>
          </p:cNvSpPr>
          <p:nvPr>
            <p:ph sz="half" idx="1"/>
          </p:nvPr>
        </p:nvSpPr>
        <p:spPr/>
        <p:txBody>
          <a:bodyPr/>
          <a:lstStyle/>
          <a:p>
            <a:r>
              <a:rPr lang="en-US" dirty="0"/>
              <a:t>What is the ideal mechanical advantage of a pulley that is supporting the load by 4 ropes?</a:t>
            </a:r>
          </a:p>
          <a:p>
            <a:endParaRPr lang="en-US" dirty="0"/>
          </a:p>
          <a:p>
            <a:endParaRPr lang="en-US" dirty="0"/>
          </a:p>
          <a:p>
            <a:r>
              <a:rPr lang="en-US" dirty="0"/>
              <a:t>How much rope needs to be pulled to lift the load 2 m?</a:t>
            </a:r>
          </a:p>
          <a:p>
            <a:endParaRPr lang="en-US" dirty="0"/>
          </a:p>
        </p:txBody>
      </p:sp>
      <p:sp>
        <p:nvSpPr>
          <p:cNvPr id="4" name="Content Placeholder 3">
            <a:extLst>
              <a:ext uri="{FF2B5EF4-FFF2-40B4-BE49-F238E27FC236}">
                <a16:creationId xmlns:a16="http://schemas.microsoft.com/office/drawing/2014/main" id="{8D997228-49F0-FDF0-9A6F-0AFCBDD8ADDA}"/>
              </a:ext>
            </a:extLst>
          </p:cNvPr>
          <p:cNvSpPr>
            <a:spLocks noGrp="1"/>
          </p:cNvSpPr>
          <p:nvPr>
            <p:ph sz="half" idx="2"/>
          </p:nvPr>
        </p:nvSpPr>
        <p:spPr/>
        <p:txBody>
          <a:bodyPr/>
          <a:lstStyle/>
          <a:p>
            <a:r>
              <a:rPr lang="en-US" dirty="0"/>
              <a:t>If the load’s mass is 120 kg, how much force is required to lift the load?</a:t>
            </a:r>
          </a:p>
        </p:txBody>
      </p:sp>
    </p:spTree>
    <p:extLst>
      <p:ext uri="{BB962C8B-B14F-4D97-AF65-F5344CB8AC3E}">
        <p14:creationId xmlns:p14="http://schemas.microsoft.com/office/powerpoint/2010/main" val="3172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6-05 Simple Machines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Efficiency</a:t>
                </a:r>
              </a:p>
              <a:p>
                <a:pPr lvl="1"/>
                <a:r>
                  <a:rPr lang="en-US" dirty="0"/>
                  <a:t>Useful energy output is always less than energy or work input</a:t>
                </a:r>
              </a:p>
              <a:p>
                <a:pPr lvl="2"/>
                <a:r>
                  <a:rPr lang="en-US" dirty="0"/>
                  <a:t>Some energy lost to friction, heat, etc.</a:t>
                </a:r>
              </a:p>
              <a:p>
                <a:pPr lvl="2"/>
                <a:endParaRPr lang="en-US" dirty="0"/>
              </a:p>
              <a:p>
                <a:pPr marL="609585" lvl="1" indent="0">
                  <a:buNone/>
                </a:pPr>
                <a14:m>
                  <m:oMathPara xmlns:m="http://schemas.openxmlformats.org/officeDocument/2006/math">
                    <m:oMathParaPr>
                      <m:jc m:val="centerGroup"/>
                    </m:oMathParaPr>
                    <m:oMath xmlns:m="http://schemas.openxmlformats.org/officeDocument/2006/math">
                      <m:r>
                        <a:rPr lang="en-US" b="0" i="1" smtClean="0">
                          <a:latin typeface="Cambria Math"/>
                        </a:rPr>
                        <m:t>𝐸𝑓𝑓𝑖𝑐𝑖𝑒𝑛𝑐𝑦</m:t>
                      </m:r>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𝐸𝑓𝑓</m:t>
                          </m:r>
                        </m:e>
                      </m:d>
                      <m:r>
                        <a:rPr lang="en-US" b="0" i="1" smtClean="0">
                          <a:latin typeface="Cambria Math"/>
                        </a:rPr>
                        <m:t>=</m:t>
                      </m:r>
                      <m:f>
                        <m:fPr>
                          <m:ctrlPr>
                            <a:rPr lang="en-US" b="0" i="1" smtClean="0">
                              <a:latin typeface="Cambria Math" panose="02040503050406030204" pitchFamily="18" charset="0"/>
                            </a:rPr>
                          </m:ctrlPr>
                        </m:fPr>
                        <m:num>
                          <m:r>
                            <m:rPr>
                              <m:nor/>
                            </m:rPr>
                            <a:rPr lang="en-US" b="0" i="0" smtClean="0">
                              <a:latin typeface="Cambria Math"/>
                            </a:rPr>
                            <m:t>useful</m:t>
                          </m:r>
                          <m:r>
                            <m:rPr>
                              <m:nor/>
                            </m:rPr>
                            <a:rPr lang="en-US" b="0" i="0" smtClean="0">
                              <a:latin typeface="Cambria Math"/>
                            </a:rPr>
                            <m:t> </m:t>
                          </m:r>
                          <m:r>
                            <m:rPr>
                              <m:nor/>
                            </m:rPr>
                            <a:rPr lang="en-US" b="0" i="0" smtClean="0">
                              <a:latin typeface="Cambria Math"/>
                            </a:rPr>
                            <m:t>energy</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work</m:t>
                          </m:r>
                          <m:r>
                            <m:rPr>
                              <m:nor/>
                            </m:rPr>
                            <a:rPr lang="en-US" b="0" i="0" smtClean="0">
                              <a:latin typeface="Cambria Math"/>
                            </a:rPr>
                            <m:t> </m:t>
                          </m:r>
                          <m:r>
                            <m:rPr>
                              <m:nor/>
                            </m:rPr>
                            <a:rPr lang="en-US" b="0" i="0" smtClean="0">
                              <a:latin typeface="Cambria Math"/>
                            </a:rPr>
                            <m:t>output</m:t>
                          </m:r>
                        </m:num>
                        <m:den>
                          <m:r>
                            <m:rPr>
                              <m:nor/>
                            </m:rPr>
                            <a:rPr lang="en-US" b="0" i="0" smtClean="0">
                              <a:latin typeface="Cambria Math"/>
                            </a:rPr>
                            <m:t>total</m:t>
                          </m:r>
                          <m:r>
                            <m:rPr>
                              <m:nor/>
                            </m:rPr>
                            <a:rPr lang="en-US" b="0" i="0" smtClean="0">
                              <a:latin typeface="Cambria Math"/>
                            </a:rPr>
                            <m:t> </m:t>
                          </m:r>
                          <m:r>
                            <m:rPr>
                              <m:nor/>
                            </m:rPr>
                            <a:rPr lang="en-US" b="0" i="0" smtClean="0">
                              <a:latin typeface="Cambria Math"/>
                            </a:rPr>
                            <m:t>energy</m:t>
                          </m:r>
                          <m:r>
                            <m:rPr>
                              <m:nor/>
                            </m:rPr>
                            <a:rPr lang="en-US" b="0" i="0" smtClean="0">
                              <a:latin typeface="Cambria Math"/>
                            </a:rPr>
                            <m:t> </m:t>
                          </m:r>
                          <m:r>
                            <m:rPr>
                              <m:nor/>
                            </m:rPr>
                            <a:rPr lang="en-US" b="0" i="0" smtClean="0">
                              <a:latin typeface="Cambria Math"/>
                            </a:rPr>
                            <m:t>or</m:t>
                          </m:r>
                          <m:r>
                            <m:rPr>
                              <m:nor/>
                            </m:rPr>
                            <a:rPr lang="en-US" b="0" i="0" smtClean="0">
                              <a:latin typeface="Cambria Math"/>
                            </a:rPr>
                            <m:t> </m:t>
                          </m:r>
                          <m:r>
                            <m:rPr>
                              <m:nor/>
                            </m:rPr>
                            <a:rPr lang="en-US" b="0" i="0" smtClean="0">
                              <a:latin typeface="Cambria Math"/>
                            </a:rPr>
                            <m:t>work</m:t>
                          </m:r>
                          <m:r>
                            <m:rPr>
                              <m:nor/>
                            </m:rPr>
                            <a:rPr lang="en-US" b="0" i="0" smtClean="0">
                              <a:latin typeface="Cambria Math"/>
                            </a:rPr>
                            <m:t> </m:t>
                          </m:r>
                          <m:r>
                            <m:rPr>
                              <m:nor/>
                            </m:rPr>
                            <a:rPr lang="en-US" b="0" i="0" smtClean="0">
                              <a:latin typeface="Cambria Math"/>
                            </a:rPr>
                            <m:t>input</m:t>
                          </m:r>
                        </m:den>
                      </m:f>
                      <m:r>
                        <a:rPr lang="en-US" b="0" i="1" smtClean="0">
                          <a:latin typeface="Cambria Math" panose="02040503050406030204" pitchFamily="18" charset="0"/>
                        </a:rPr>
                        <m:t>×100%</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𝑜𝑢𝑡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a:rPr>
                                <m:t>𝑖𝑛</m:t>
                              </m:r>
                            </m:sub>
                          </m:sSub>
                        </m:den>
                      </m:f>
                      <m:r>
                        <a:rPr lang="en-US" b="0" i="1" smtClean="0">
                          <a:latin typeface="Cambria Math" panose="02040503050406030204" pitchFamily="18" charset="0"/>
                        </a:rPr>
                        <m:t>×100%</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774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F0802C-F9C3-4E3F-BCA2-C9670838844D}"/>
              </a:ext>
            </a:extLst>
          </p:cNvPr>
          <p:cNvSpPr>
            <a:spLocks noGrp="1"/>
          </p:cNvSpPr>
          <p:nvPr>
            <p:ph type="title"/>
          </p:nvPr>
        </p:nvSpPr>
        <p:spPr/>
        <p:txBody>
          <a:bodyPr/>
          <a:lstStyle/>
          <a:p>
            <a:r>
              <a:rPr lang="en-US"/>
              <a:t>6-05 Simple Machines</a:t>
            </a:r>
          </a:p>
        </p:txBody>
      </p:sp>
      <p:sp>
        <p:nvSpPr>
          <p:cNvPr id="3" name="Content Placeholder 2">
            <a:extLst>
              <a:ext uri="{FF2B5EF4-FFF2-40B4-BE49-F238E27FC236}">
                <a16:creationId xmlns:a16="http://schemas.microsoft.com/office/drawing/2014/main" id="{16CAF83B-C8C6-F114-67FC-568BABC6C3F6}"/>
              </a:ext>
            </a:extLst>
          </p:cNvPr>
          <p:cNvSpPr>
            <a:spLocks noGrp="1"/>
          </p:cNvSpPr>
          <p:nvPr>
            <p:ph idx="1"/>
          </p:nvPr>
        </p:nvSpPr>
        <p:spPr/>
        <p:txBody>
          <a:bodyPr/>
          <a:lstStyle/>
          <a:p>
            <a:r>
              <a:rPr lang="en-US" dirty="0"/>
              <a:t>The actual efficiency of a screw is 94%. The screwdriver handle has a radius of 1.25 cm, and the screw has a pitch of 1 mm and radius of 1.2 mm. If it takes 9 N of force on the screwdriver to screw it in, what is the frictional force resisting the screw? </a:t>
            </a:r>
          </a:p>
        </p:txBody>
      </p:sp>
    </p:spTree>
    <p:extLst>
      <p:ext uri="{BB962C8B-B14F-4D97-AF65-F5344CB8AC3E}">
        <p14:creationId xmlns:p14="http://schemas.microsoft.com/office/powerpoint/2010/main" val="665994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6-05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idx="1"/>
          </p:nvPr>
        </p:nvSpPr>
        <p:spPr/>
        <p:txBody>
          <a:bodyPr>
            <a:normAutofit/>
          </a:bodyPr>
          <a:lstStyle/>
          <a:p>
            <a:r>
              <a:rPr lang="en-US" dirty="0"/>
              <a:t>What simple machines do you use to do homework? (Your pencil is a lever…)</a:t>
            </a:r>
          </a:p>
          <a:p>
            <a:endParaRPr lang="en-US" dirty="0"/>
          </a:p>
          <a:p>
            <a:r>
              <a:rPr lang="en-US" dirty="0"/>
              <a:t>Read </a:t>
            </a:r>
          </a:p>
          <a:p>
            <a:pPr lvl="1"/>
            <a:r>
              <a:rPr lang="en-US" dirty="0"/>
              <a:t>OpenStax College Physics 2e 7.8-7.9</a:t>
            </a:r>
          </a:p>
          <a:p>
            <a:pPr lvl="1"/>
            <a:r>
              <a:rPr lang="en-US" dirty="0"/>
              <a:t>OR</a:t>
            </a:r>
          </a:p>
          <a:p>
            <a:pPr lvl="1"/>
            <a:r>
              <a:rPr lang="en-US" dirty="0"/>
              <a:t>Not in OpenStax High School Physics</a:t>
            </a:r>
          </a:p>
        </p:txBody>
      </p:sp>
    </p:spTree>
    <p:extLst>
      <p:ext uri="{BB962C8B-B14F-4D97-AF65-F5344CB8AC3E}">
        <p14:creationId xmlns:p14="http://schemas.microsoft.com/office/powerpoint/2010/main" val="581151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148F-AC53-4DE1-BB6F-7A131BD3E951}"/>
              </a:ext>
            </a:extLst>
          </p:cNvPr>
          <p:cNvSpPr>
            <a:spLocks noGrp="1"/>
          </p:cNvSpPr>
          <p:nvPr>
            <p:ph type="title"/>
          </p:nvPr>
        </p:nvSpPr>
        <p:spPr/>
        <p:txBody>
          <a:bodyPr/>
          <a:lstStyle/>
          <a:p>
            <a:r>
              <a:rPr lang="en-US" dirty="0"/>
              <a:t>06-06 Energy in Humans and the World</a:t>
            </a:r>
          </a:p>
        </p:txBody>
      </p:sp>
      <p:sp>
        <p:nvSpPr>
          <p:cNvPr id="3" name="Text Placeholder 2">
            <a:extLst>
              <a:ext uri="{FF2B5EF4-FFF2-40B4-BE49-F238E27FC236}">
                <a16:creationId xmlns:a16="http://schemas.microsoft.com/office/drawing/2014/main" id="{DA856020-B9D9-4410-956D-1ED74E0A0FC0}"/>
              </a:ext>
            </a:extLst>
          </p:cNvPr>
          <p:cNvSpPr>
            <a:spLocks noGrp="1"/>
          </p:cNvSpPr>
          <p:nvPr>
            <p:ph type="body" idx="1"/>
          </p:nvPr>
        </p:nvSpPr>
        <p:spPr/>
        <p:txBody>
          <a:bodyPr>
            <a:normAutofit/>
          </a:bodyPr>
          <a:lstStyle/>
          <a:p>
            <a:r>
              <a:rPr lang="en-US" dirty="0"/>
              <a:t>In this lesson you will…</a:t>
            </a:r>
          </a:p>
          <a:p>
            <a:pPr marL="285750" indent="-285750">
              <a:buFont typeface="Arial" panose="020B0604020202020204" pitchFamily="34" charset="0"/>
              <a:buChar char="•"/>
            </a:pPr>
            <a:r>
              <a:rPr lang="en-US" dirty="0"/>
              <a:t>See how the human body uses energy.</a:t>
            </a:r>
          </a:p>
          <a:p>
            <a:pPr marL="285750" indent="-285750">
              <a:buFont typeface="Arial" panose="020B0604020202020204" pitchFamily="34" charset="0"/>
              <a:buChar char="•"/>
            </a:pPr>
            <a:r>
              <a:rPr lang="en-US" dirty="0"/>
              <a:t>See where the world gets its energy from.</a:t>
            </a:r>
          </a:p>
          <a:p>
            <a:pPr marL="285750" indent="-285750">
              <a:buFont typeface="Arial" panose="020B0604020202020204" pitchFamily="34" charset="0"/>
              <a:buChar char="•"/>
            </a:pPr>
            <a:r>
              <a:rPr lang="en-US" dirty="0"/>
              <a:t>Explore a way to store energy.</a:t>
            </a:r>
          </a:p>
          <a:p>
            <a:endParaRPr lang="en-US" dirty="0"/>
          </a:p>
        </p:txBody>
      </p:sp>
    </p:spTree>
    <p:extLst>
      <p:ext uri="{BB962C8B-B14F-4D97-AF65-F5344CB8AC3E}">
        <p14:creationId xmlns:p14="http://schemas.microsoft.com/office/powerpoint/2010/main" val="1326786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06-06 Energy in Humans and the World</a:t>
            </a:r>
          </a:p>
        </p:txBody>
      </p:sp>
      <p:sp>
        <p:nvSpPr>
          <p:cNvPr id="3" name="Content Placeholder 2"/>
          <p:cNvSpPr>
            <a:spLocks noGrp="1"/>
          </p:cNvSpPr>
          <p:nvPr>
            <p:ph sz="half" idx="1"/>
          </p:nvPr>
        </p:nvSpPr>
        <p:spPr>
          <a:xfrm>
            <a:off x="2" y="1809749"/>
            <a:ext cx="5974292" cy="4591051"/>
          </a:xfrm>
        </p:spPr>
        <p:txBody>
          <a:bodyPr>
            <a:normAutofit fontScale="85000" lnSpcReduction="20000"/>
          </a:bodyPr>
          <a:lstStyle/>
          <a:p>
            <a:r>
              <a:rPr lang="en-US" dirty="0"/>
              <a:t>Human bodies (all living bodies) convert energy</a:t>
            </a:r>
          </a:p>
          <a:p>
            <a:r>
              <a:rPr lang="en-US" dirty="0"/>
              <a:t>Rate of food energy use is metabolic rate</a:t>
            </a:r>
          </a:p>
          <a:p>
            <a:r>
              <a:rPr lang="en-US" dirty="0"/>
              <a:t>Basal metabolic rate (BMR)</a:t>
            </a:r>
          </a:p>
          <a:p>
            <a:pPr lvl="1"/>
            <a:r>
              <a:rPr lang="en-US" dirty="0"/>
              <a:t>Total energy conversion at rest</a:t>
            </a:r>
          </a:p>
          <a:p>
            <a:pPr lvl="1"/>
            <a:r>
              <a:rPr lang="en-US" dirty="0"/>
              <a:t>Highest: liver and spleen</a:t>
            </a:r>
          </a:p>
          <a:p>
            <a:pPr lvl="1"/>
            <a:r>
              <a:rPr lang="en-US" dirty="0"/>
              <a:t>See table 7.4</a:t>
            </a:r>
          </a:p>
          <a:p>
            <a:r>
              <a:rPr lang="en-US" dirty="0"/>
              <a:t>Table 7.5 shows energy consumed for various </a:t>
            </a:r>
            <a:r>
              <a:rPr lang="en-US" dirty="0" err="1"/>
              <a:t>activites</a:t>
            </a:r>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5600" y="1905000"/>
            <a:ext cx="5032376" cy="3251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3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06-06 Energy in Humans and the World</a:t>
            </a:r>
          </a:p>
        </p:txBody>
      </p:sp>
      <p:sp>
        <p:nvSpPr>
          <p:cNvPr id="3" name="Content Placeholder 2"/>
          <p:cNvSpPr>
            <a:spLocks noGrp="1"/>
          </p:cNvSpPr>
          <p:nvPr>
            <p:ph idx="1"/>
          </p:nvPr>
        </p:nvSpPr>
        <p:spPr/>
        <p:txBody>
          <a:bodyPr/>
          <a:lstStyle/>
          <a:p>
            <a:r>
              <a:rPr lang="en-US" dirty="0"/>
              <a:t>Energy is required to do work</a:t>
            </a:r>
          </a:p>
          <a:p>
            <a:r>
              <a:rPr lang="en-US" dirty="0"/>
              <a:t>World wide, the most common source of energy is oil</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2717801"/>
            <a:ext cx="118745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1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06-06 Energy in Humans and the World</a:t>
            </a:r>
          </a:p>
        </p:txBody>
      </p:sp>
      <p:sp>
        <p:nvSpPr>
          <p:cNvPr id="3" name="Content Placeholder 2"/>
          <p:cNvSpPr>
            <a:spLocks noGrp="1"/>
          </p:cNvSpPr>
          <p:nvPr>
            <p:ph idx="1"/>
          </p:nvPr>
        </p:nvSpPr>
        <p:spPr/>
        <p:txBody>
          <a:bodyPr>
            <a:normAutofit/>
          </a:bodyPr>
          <a:lstStyle/>
          <a:p>
            <a:r>
              <a:rPr lang="en-US" dirty="0"/>
              <a:t>USA has 4.5% of world population, but uses 24% of world’s oil</a:t>
            </a:r>
          </a:p>
          <a:p>
            <a:endParaRPr lang="en-US" dirty="0"/>
          </a:p>
          <a:p>
            <a:r>
              <a:rPr lang="en-US" dirty="0"/>
              <a:t>World energy consumption continues to increase quickly</a:t>
            </a:r>
          </a:p>
          <a:p>
            <a:pPr lvl="1"/>
            <a:r>
              <a:rPr lang="en-US" dirty="0"/>
              <a:t>Growing economies in China and India</a:t>
            </a:r>
          </a:p>
          <a:p>
            <a:pPr lvl="1"/>
            <a:r>
              <a:rPr lang="en-US" dirty="0"/>
              <a:t>Fossil Fuels are very polluting</a:t>
            </a:r>
          </a:p>
          <a:p>
            <a:pPr lvl="1"/>
            <a:r>
              <a:rPr lang="en-US" dirty="0"/>
              <a:t>Many countries trying to develop renewable energy like wind and solar</a:t>
            </a:r>
          </a:p>
          <a:p>
            <a:r>
              <a:rPr lang="en-US" dirty="0"/>
              <a:t>Generally, higher energy use per capita = better standard of living</a:t>
            </a:r>
          </a:p>
        </p:txBody>
      </p:sp>
    </p:spTree>
    <p:extLst>
      <p:ext uri="{BB962C8B-B14F-4D97-AF65-F5344CB8AC3E}">
        <p14:creationId xmlns:p14="http://schemas.microsoft.com/office/powerpoint/2010/main" val="3532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06-06 Energy in Humans and the World</a:t>
            </a:r>
          </a:p>
        </p:txBody>
      </p:sp>
      <p:sp>
        <p:nvSpPr>
          <p:cNvPr id="3" name="Content Placeholder 2"/>
          <p:cNvSpPr>
            <a:spLocks noGrp="1"/>
          </p:cNvSpPr>
          <p:nvPr>
            <p:ph sz="half" idx="1"/>
          </p:nvPr>
        </p:nvSpPr>
        <p:spPr>
          <a:xfrm>
            <a:off x="2" y="1809749"/>
            <a:ext cx="5974292" cy="5048251"/>
          </a:xfrm>
        </p:spPr>
        <p:txBody>
          <a:bodyPr>
            <a:normAutofit fontScale="70000" lnSpcReduction="20000"/>
          </a:bodyPr>
          <a:lstStyle/>
          <a:p>
            <a:pPr marL="0" indent="0">
              <a:buNone/>
            </a:pPr>
            <a:r>
              <a:rPr lang="en-US" dirty="0"/>
              <a:t>Ludington Pumped Storage Power Plant</a:t>
            </a:r>
          </a:p>
          <a:p>
            <a:r>
              <a:rPr lang="en-US" dirty="0"/>
              <a:t>It consists of a reservoir 110 feet (34 m) deep, 2.5 miles (4.0 km) long, and one mile (1.6 km) wide which holds 27 billion US gallons (100 </a:t>
            </a:r>
            <a:r>
              <a:rPr lang="en-US" dirty="0" err="1"/>
              <a:t>Gl</a:t>
            </a:r>
            <a:r>
              <a:rPr lang="en-US" dirty="0"/>
              <a:t>) of water. The 1.3-square-mile (3.4 km2) reservoir is located on the banks of Lake Michigan. </a:t>
            </a:r>
          </a:p>
          <a:p>
            <a:r>
              <a:rPr lang="en-US" dirty="0"/>
              <a:t>The power plant consists of six reversible turbines that can each generate 312 megawatts of electricity for a total output of 1,872 megawatts.</a:t>
            </a:r>
          </a:p>
          <a:p>
            <a:r>
              <a:rPr lang="en-US" dirty="0"/>
              <a:t>At night, during low demand for electricity, the turbines run in reverse to pump water 363 feet (111 m) uphill from Lake Michigan into the reservoir. </a:t>
            </a:r>
          </a:p>
          <a:p>
            <a:endParaRPr lang="en-US" dirty="0"/>
          </a:p>
        </p:txBody>
      </p:sp>
      <p:sp>
        <p:nvSpPr>
          <p:cNvPr id="5" name="Content Placeholder 4"/>
          <p:cNvSpPr>
            <a:spLocks noGrp="1"/>
          </p:cNvSpPr>
          <p:nvPr>
            <p:ph sz="half" idx="2"/>
          </p:nvPr>
        </p:nvSpPr>
        <p:spPr>
          <a:xfrm>
            <a:off x="6217709" y="2413000"/>
            <a:ext cx="5974292" cy="4368800"/>
          </a:xfrm>
        </p:spPr>
        <p:txBody>
          <a:bodyPr>
            <a:normAutofit fontScale="70000" lnSpcReduction="20000"/>
          </a:bodyPr>
          <a:lstStyle/>
          <a:p>
            <a:r>
              <a:rPr lang="en-US" dirty="0"/>
              <a:t>During periods of peak demand water is released to generate power. Electrical generation can begin within two minutes with peak electric output of 1872 MW achieved in under 30 minutes. Maximum water flow is over 33 million US gallons (120,000 m</a:t>
            </a:r>
            <a:r>
              <a:rPr lang="en-US" baseline="30000" dirty="0"/>
              <a:t>3</a:t>
            </a:r>
            <a:r>
              <a:rPr lang="en-US" dirty="0"/>
              <a:t>) per minute.</a:t>
            </a:r>
          </a:p>
          <a:p>
            <a:r>
              <a:rPr lang="en-US" dirty="0"/>
              <a:t>This process was designed to level the load of nearby nuclear power plants on the grid. It also replaces the need to build natural gas peak power plants used only during high demand.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667" y="0"/>
            <a:ext cx="3979333" cy="2365845"/>
          </a:xfrm>
          <a:prstGeom prst="rect">
            <a:avLst/>
          </a:prstGeom>
        </p:spPr>
      </p:pic>
    </p:spTree>
    <p:extLst>
      <p:ext uri="{BB962C8B-B14F-4D97-AF65-F5344CB8AC3E}">
        <p14:creationId xmlns:p14="http://schemas.microsoft.com/office/powerpoint/2010/main" val="32491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defRPr/>
            </a:pPr>
            <a:r>
              <a:rPr lang="en-US" dirty="0"/>
              <a:t>6-01 Work and Power</a:t>
            </a:r>
          </a:p>
        </p:txBody>
      </p:sp>
      <p:sp>
        <p:nvSpPr>
          <p:cNvPr id="12291" name="Rectangle 3"/>
          <p:cNvSpPr>
            <a:spLocks noGrp="1" noChangeArrowheads="1"/>
          </p:cNvSpPr>
          <p:nvPr>
            <p:ph idx="1"/>
          </p:nvPr>
        </p:nvSpPr>
        <p:spPr/>
        <p:txBody>
          <a:bodyPr/>
          <a:lstStyle/>
          <a:p>
            <a:pPr eaLnBrk="1" hangingPunct="1">
              <a:defRPr/>
            </a:pPr>
            <a:r>
              <a:rPr lang="en-US"/>
              <a:t>Marcy pulls a backpack on wheels down the 100-m hall.  The 60-N force is applied at an angle of 30</a:t>
            </a:r>
            <a:r>
              <a:rPr lang="en-US">
                <a:cs typeface="Arial" charset="0"/>
              </a:rPr>
              <a:t>° above the horizontal.  How much work is done by Marcy?</a:t>
            </a:r>
          </a:p>
          <a:p>
            <a:pPr eaLnBrk="1" hangingPunct="1">
              <a:defRPr/>
            </a:pPr>
            <a:endParaRPr lang="en-US">
              <a:cs typeface="Arial" charset="0"/>
            </a:endParaRPr>
          </a:p>
          <a:p>
            <a:pPr eaLnBrk="1" hangingPunct="1">
              <a:defRPr/>
            </a:pPr>
            <a:r>
              <a:rPr lang="en-US">
                <a:cs typeface="Arial" charset="0"/>
              </a:rPr>
              <a:t>W = 5200 J</a:t>
            </a:r>
          </a:p>
        </p:txBody>
      </p:sp>
      <p:pic>
        <p:nvPicPr>
          <p:cNvPr id="9220" name="Picture 4" descr="F06"/>
          <p:cNvPicPr>
            <a:picLocks noChangeAspect="1" noChangeArrowheads="1"/>
          </p:cNvPicPr>
          <p:nvPr/>
        </p:nvPicPr>
        <p:blipFill>
          <a:blip r:embed="rId3">
            <a:extLst>
              <a:ext uri="{28A0092B-C50C-407E-A947-70E740481C1C}">
                <a14:useLocalDpi xmlns:a14="http://schemas.microsoft.com/office/drawing/2010/main" val="0"/>
              </a:ext>
            </a:extLst>
          </a:blip>
          <a:srcRect r="49167"/>
          <a:stretch>
            <a:fillRect/>
          </a:stretch>
        </p:blipFill>
        <p:spPr bwMode="auto">
          <a:xfrm>
            <a:off x="5892800" y="3706813"/>
            <a:ext cx="62992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11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85DC-9705-2BCF-9A28-0ABA8D1E695D}"/>
              </a:ext>
            </a:extLst>
          </p:cNvPr>
          <p:cNvSpPr>
            <a:spLocks noGrp="1"/>
          </p:cNvSpPr>
          <p:nvPr>
            <p:ph type="title"/>
          </p:nvPr>
        </p:nvSpPr>
        <p:spPr/>
        <p:txBody>
          <a:bodyPr/>
          <a:lstStyle/>
          <a:p>
            <a:r>
              <a:rPr lang="en-US" dirty="0"/>
              <a:t>6-06 Practice Work</a:t>
            </a:r>
          </a:p>
        </p:txBody>
      </p:sp>
      <p:sp>
        <p:nvSpPr>
          <p:cNvPr id="3" name="Content Placeholder 2">
            <a:extLst>
              <a:ext uri="{FF2B5EF4-FFF2-40B4-BE49-F238E27FC236}">
                <a16:creationId xmlns:a16="http://schemas.microsoft.com/office/drawing/2014/main" id="{13D74146-6242-04A3-B4CF-A3579EFC1F68}"/>
              </a:ext>
            </a:extLst>
          </p:cNvPr>
          <p:cNvSpPr>
            <a:spLocks noGrp="1"/>
          </p:cNvSpPr>
          <p:nvPr>
            <p:ph sz="half" idx="1"/>
          </p:nvPr>
        </p:nvSpPr>
        <p:spPr/>
        <p:txBody>
          <a:bodyPr/>
          <a:lstStyle/>
          <a:p>
            <a:r>
              <a:rPr lang="en-US" dirty="0"/>
              <a:t>Energy is what makes the world go ‘round.</a:t>
            </a:r>
          </a:p>
        </p:txBody>
      </p:sp>
      <p:sp>
        <p:nvSpPr>
          <p:cNvPr id="4" name="Content Placeholder 3">
            <a:extLst>
              <a:ext uri="{FF2B5EF4-FFF2-40B4-BE49-F238E27FC236}">
                <a16:creationId xmlns:a16="http://schemas.microsoft.com/office/drawing/2014/main" id="{EC78EE59-B354-0C28-E8A3-0683F7EDFF7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5637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dirty="0"/>
              <a:t>6-01 Work and Power</a:t>
            </a:r>
          </a:p>
        </p:txBody>
      </p:sp>
      <p:sp>
        <p:nvSpPr>
          <p:cNvPr id="16387" name="Rectangle 3"/>
          <p:cNvSpPr>
            <a:spLocks noGrp="1" noChangeArrowheads="1"/>
          </p:cNvSpPr>
          <p:nvPr>
            <p:ph idx="1"/>
          </p:nvPr>
        </p:nvSpPr>
        <p:spPr/>
        <p:txBody>
          <a:bodyPr/>
          <a:lstStyle/>
          <a:p>
            <a:pPr eaLnBrk="1" hangingPunct="1">
              <a:defRPr/>
            </a:pPr>
            <a:r>
              <a:rPr lang="en-US" dirty="0"/>
              <a:t>Drew is carrying books (200 N) down the 100-m hall.  How much work is Drew doing on the books?</a:t>
            </a:r>
          </a:p>
          <a:p>
            <a:pPr eaLnBrk="1" hangingPunct="1">
              <a:defRPr/>
            </a:pPr>
            <a:endParaRPr lang="en-US" dirty="0"/>
          </a:p>
          <a:p>
            <a:pPr eaLnBrk="1" hangingPunct="1">
              <a:defRPr/>
            </a:pPr>
            <a:r>
              <a:rPr lang="en-US" dirty="0"/>
              <a:t>W = 0 J</a:t>
            </a:r>
          </a:p>
          <a:p>
            <a:pPr eaLnBrk="1" hangingPunct="1">
              <a:defRPr/>
            </a:pPr>
            <a:endParaRPr lang="en-US" dirty="0"/>
          </a:p>
          <a:p>
            <a:pPr eaLnBrk="1" hangingPunct="1">
              <a:defRPr/>
            </a:pPr>
            <a:r>
              <a:rPr lang="en-US" dirty="0"/>
              <a:t>The force is vertical</a:t>
            </a:r>
            <a:br>
              <a:rPr lang="en-US" dirty="0"/>
            </a:br>
            <a:r>
              <a:rPr lang="en-US" dirty="0"/>
              <a:t>displacement is horizontal.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3013" y="3048000"/>
            <a:ext cx="1898988" cy="3733800"/>
          </a:xfrm>
          <a:prstGeom prst="rect">
            <a:avLst/>
          </a:prstGeom>
        </p:spPr>
      </p:pic>
    </p:spTree>
    <p:extLst>
      <p:ext uri="{BB962C8B-B14F-4D97-AF65-F5344CB8AC3E}">
        <p14:creationId xmlns:p14="http://schemas.microsoft.com/office/powerpoint/2010/main" val="2641394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dirty="0"/>
              <a:t>6-01 Work and Power</a:t>
            </a:r>
          </a:p>
        </p:txBody>
      </p:sp>
      <p:sp>
        <p:nvSpPr>
          <p:cNvPr id="19459" name="Rectangle 3"/>
          <p:cNvSpPr>
            <a:spLocks noGrp="1" noChangeArrowheads="1"/>
          </p:cNvSpPr>
          <p:nvPr>
            <p:ph idx="1"/>
          </p:nvPr>
        </p:nvSpPr>
        <p:spPr/>
        <p:txBody>
          <a:bodyPr/>
          <a:lstStyle/>
          <a:p>
            <a:pPr eaLnBrk="1" hangingPunct="1">
              <a:defRPr/>
            </a:pPr>
            <a:r>
              <a:rPr lang="en-US" dirty="0"/>
              <a:t>You carry some books (200 N) while walking down stairs height 2 m and length 3 m.  How much work do you do?</a:t>
            </a:r>
          </a:p>
          <a:p>
            <a:pPr eaLnBrk="1" hangingPunct="1">
              <a:defRPr/>
            </a:pPr>
            <a:endParaRPr lang="en-US" dirty="0"/>
          </a:p>
          <a:p>
            <a:pPr eaLnBrk="1" hangingPunct="1">
              <a:defRPr/>
            </a:pPr>
            <a:r>
              <a:rPr lang="en-US" dirty="0"/>
              <a:t>W = −400 J</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47643" y="3530600"/>
            <a:ext cx="3944356" cy="3327400"/>
          </a:xfrm>
          <a:prstGeom prst="rect">
            <a:avLst/>
          </a:prstGeom>
        </p:spPr>
      </p:pic>
    </p:spTree>
    <p:extLst>
      <p:ext uri="{BB962C8B-B14F-4D97-AF65-F5344CB8AC3E}">
        <p14:creationId xmlns:p14="http://schemas.microsoft.com/office/powerpoint/2010/main" val="55860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defRPr/>
            </a:pPr>
            <a:r>
              <a:rPr lang="en-US" dirty="0"/>
              <a:t>6-01 Work and Power</a:t>
            </a:r>
          </a:p>
        </p:txBody>
      </p:sp>
      <p:sp>
        <p:nvSpPr>
          <p:cNvPr id="21507" name="Rectangle 3"/>
          <p:cNvSpPr>
            <a:spLocks noGrp="1" noChangeArrowheads="1"/>
          </p:cNvSpPr>
          <p:nvPr>
            <p:ph idx="1"/>
          </p:nvPr>
        </p:nvSpPr>
        <p:spPr/>
        <p:txBody>
          <a:bodyPr>
            <a:normAutofit fontScale="92500" lnSpcReduction="20000"/>
          </a:bodyPr>
          <a:lstStyle/>
          <a:p>
            <a:pPr eaLnBrk="1" hangingPunct="1">
              <a:defRPr/>
            </a:pPr>
            <a:r>
              <a:rPr lang="en-US" sz="3733" dirty="0"/>
              <a:t>A suitcase is hanging straight down from your hand as you ride an escalator.  Your hand exerts a force on the suitcase, and this force does work.  Which one of the following is correct?</a:t>
            </a:r>
          </a:p>
          <a:p>
            <a:pPr eaLnBrk="1" hangingPunct="1">
              <a:defRPr/>
            </a:pPr>
            <a:r>
              <a:rPr lang="en-US" sz="3733" dirty="0"/>
              <a:t>The W is negative when you ride up and positive when you ride down</a:t>
            </a:r>
          </a:p>
          <a:p>
            <a:pPr eaLnBrk="1" hangingPunct="1">
              <a:defRPr/>
            </a:pPr>
            <a:r>
              <a:rPr lang="en-US" sz="3733" dirty="0"/>
              <a:t>The W is positive when you ride up and negative when you ride down</a:t>
            </a:r>
          </a:p>
          <a:p>
            <a:pPr eaLnBrk="1" hangingPunct="1">
              <a:defRPr/>
            </a:pPr>
            <a:r>
              <a:rPr lang="en-US" sz="3733" dirty="0"/>
              <a:t>The W is positive</a:t>
            </a:r>
          </a:p>
          <a:p>
            <a:pPr eaLnBrk="1" hangingPunct="1">
              <a:defRPr/>
            </a:pPr>
            <a:r>
              <a:rPr lang="en-US" sz="3733" dirty="0"/>
              <a:t>The W is negative</a:t>
            </a:r>
          </a:p>
        </p:txBody>
      </p:sp>
      <p:sp>
        <p:nvSpPr>
          <p:cNvPr id="21508" name="Oval 4"/>
          <p:cNvSpPr>
            <a:spLocks noChangeArrowheads="1"/>
          </p:cNvSpPr>
          <p:nvPr/>
        </p:nvSpPr>
        <p:spPr bwMode="auto">
          <a:xfrm>
            <a:off x="5976" y="3632200"/>
            <a:ext cx="11582400" cy="13716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400"/>
          </a:p>
        </p:txBody>
      </p:sp>
    </p:spTree>
    <p:extLst>
      <p:ext uri="{BB962C8B-B14F-4D97-AF65-F5344CB8AC3E}">
        <p14:creationId xmlns:p14="http://schemas.microsoft.com/office/powerpoint/2010/main" val="100739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ustom 7">
      <a:majorFont>
        <a:latin typeface="Century Gothic"/>
        <a:ea typeface=""/>
        <a:cs typeface=""/>
      </a:majorFont>
      <a:minorFont>
        <a:latin typeface="Cambria"/>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8965</TotalTime>
  <Words>3521</Words>
  <Application>Microsoft Office PowerPoint</Application>
  <PresentationFormat>Widescreen</PresentationFormat>
  <Paragraphs>537</Paragraphs>
  <Slides>60</Slides>
  <Notes>38</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Cambria</vt:lpstr>
      <vt:lpstr>Cambria Math</vt:lpstr>
      <vt:lpstr>Century Gothic</vt:lpstr>
      <vt:lpstr>Comic Sans MS</vt:lpstr>
      <vt:lpstr>Symbol</vt:lpstr>
      <vt:lpstr>Wingdings</vt:lpstr>
      <vt:lpstr>Wingdings 2</vt:lpstr>
      <vt:lpstr>Quotable</vt:lpstr>
      <vt:lpstr>Energy</vt:lpstr>
      <vt:lpstr>Credits</vt:lpstr>
      <vt:lpstr>6-01 Work and Power</vt:lpstr>
      <vt:lpstr>6-01 Work and Power</vt:lpstr>
      <vt:lpstr>6-01 Work and Power</vt:lpstr>
      <vt:lpstr>6-01 Work and Power</vt:lpstr>
      <vt:lpstr>6-01 Work and Power</vt:lpstr>
      <vt:lpstr>6-01 Work and Power</vt:lpstr>
      <vt:lpstr>6-01 Work and Power</vt:lpstr>
      <vt:lpstr>6-01 Work and the Work-Energy Theorem</vt:lpstr>
      <vt:lpstr>6-01 Work and the Work-Energy Theorem</vt:lpstr>
      <vt:lpstr>6-01 Work and the Work-Energy Theorem</vt:lpstr>
      <vt:lpstr>6-01 Work and the Work-Energy Theorem</vt:lpstr>
      <vt:lpstr>6-02 Power</vt:lpstr>
      <vt:lpstr>6-01 Work and Power</vt:lpstr>
      <vt:lpstr>6-01 Work and Power</vt:lpstr>
      <vt:lpstr>6-01 Work and Power</vt:lpstr>
      <vt:lpstr>6-01 Work and Power</vt:lpstr>
      <vt:lpstr>6-01 Work and Power</vt:lpstr>
      <vt:lpstr>6-01 Practice Work</vt:lpstr>
      <vt:lpstr>6-02 Types of Energy</vt:lpstr>
      <vt:lpstr>6-02 Types of Energy</vt:lpstr>
      <vt:lpstr>6-02 Types of Energy</vt:lpstr>
      <vt:lpstr>6-02 Types of Energy</vt:lpstr>
      <vt:lpstr>6-02 Types of Energy</vt:lpstr>
      <vt:lpstr>6-02 Types of Energy</vt:lpstr>
      <vt:lpstr>6-02 Types of Energy</vt:lpstr>
      <vt:lpstr>6-02 Practice Work</vt:lpstr>
      <vt:lpstr>6-03 Mechanical Energy Conservation</vt:lpstr>
      <vt:lpstr>6-03 Mechanical Energy Conservation</vt:lpstr>
      <vt:lpstr>6-03 Mechanical Energy Conservation</vt:lpstr>
      <vt:lpstr>6-03 Mechanical Energy Conservation</vt:lpstr>
      <vt:lpstr>6-03 Mechanical Energy Conservation</vt:lpstr>
      <vt:lpstr>6-03 Practice Work</vt:lpstr>
      <vt:lpstr>6-04 Work and Conservation of Energy</vt:lpstr>
      <vt:lpstr>6-04 Work and Conservation of Energy</vt:lpstr>
      <vt:lpstr>6-04 Work and Conservation of Energy</vt:lpstr>
      <vt:lpstr>6-04 Work and Conservation of Energy</vt:lpstr>
      <vt:lpstr>6-04 Work and Conservation of Energy</vt:lpstr>
      <vt:lpstr>6-04 Work and Conservation of Energy</vt:lpstr>
      <vt:lpstr>6-04 Practice Work</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Simple Machines</vt:lpstr>
      <vt:lpstr>6-05 Practice Work</vt:lpstr>
      <vt:lpstr>06-06 Energy in Humans and the World</vt:lpstr>
      <vt:lpstr>06-06 Energy in Humans and the World</vt:lpstr>
      <vt:lpstr>06-06 Energy in Humans and the World</vt:lpstr>
      <vt:lpstr>06-06 Energy in Humans and the World</vt:lpstr>
      <vt:lpstr>06-06 Energy in Humans and the World</vt:lpstr>
      <vt:lpstr>6-06 Practice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creator>Richard Wright</dc:creator>
  <cp:lastModifiedBy>Richard Wright</cp:lastModifiedBy>
  <cp:revision>44</cp:revision>
  <dcterms:created xsi:type="dcterms:W3CDTF">2023-02-22T21:07:02Z</dcterms:created>
  <dcterms:modified xsi:type="dcterms:W3CDTF">2024-12-04T18:29:05Z</dcterms:modified>
</cp:coreProperties>
</file>